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8" r:id="rId3"/>
    <p:sldId id="267" r:id="rId4"/>
    <p:sldId id="280" r:id="rId5"/>
    <p:sldId id="283" r:id="rId6"/>
    <p:sldId id="279" r:id="rId7"/>
    <p:sldId id="281" r:id="rId8"/>
    <p:sldId id="282" r:id="rId9"/>
    <p:sldId id="284" r:id="rId10"/>
    <p:sldId id="291" r:id="rId11"/>
    <p:sldId id="286" r:id="rId12"/>
    <p:sldId id="288" r:id="rId13"/>
    <p:sldId id="293" r:id="rId14"/>
    <p:sldId id="287" r:id="rId15"/>
    <p:sldId id="292" r:id="rId16"/>
    <p:sldId id="310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14" r:id="rId26"/>
    <p:sldId id="316" r:id="rId27"/>
    <p:sldId id="315" r:id="rId28"/>
    <p:sldId id="327" r:id="rId29"/>
    <p:sldId id="318" r:id="rId30"/>
    <p:sldId id="320" r:id="rId31"/>
    <p:sldId id="321" r:id="rId32"/>
    <p:sldId id="322" r:id="rId33"/>
    <p:sldId id="324" r:id="rId34"/>
    <p:sldId id="325" r:id="rId35"/>
    <p:sldId id="326" r:id="rId36"/>
    <p:sldId id="285" r:id="rId37"/>
    <p:sldId id="289" r:id="rId38"/>
    <p:sldId id="294" r:id="rId39"/>
    <p:sldId id="329" r:id="rId40"/>
    <p:sldId id="26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02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95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5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90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7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47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88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30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2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659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613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F7AD7-663E-4745-91D1-F7105B171636}" type="datetimeFigureOut">
              <a:rPr lang="ko-KR" altLang="en-US" smtClean="0"/>
              <a:t>2025-06-08(Sun)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BA9F6-A1DB-4953-877C-1A3A314E6B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37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.blog.naver.com/nabilera1/221933913716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docs.net/3078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아두이노 - 위키백과, 우리 모두의 백과사전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4" y="1402212"/>
            <a:ext cx="4341780" cy="292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54349" y="4613902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rgbClr val="FF0000"/>
                </a:solidFill>
              </a:rPr>
              <a:t>Sensor</a:t>
            </a:r>
            <a:endParaRPr lang="ko-KR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82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7297" l="4755" r="97483">
                        <a14:foregroundMark x1="7972" y1="34985" x2="48951" y2="35135"/>
                        <a14:foregroundMark x1="89650" y1="36787" x2="89510" y2="94294"/>
                        <a14:foregroundMark x1="89650" y1="92342" x2="89371" y2="81381"/>
                        <a14:foregroundMark x1="89790" y1="86486" x2="89510" y2="81532"/>
                        <a14:foregroundMark x1="56084" y1="93243" x2="63776" y2="93243"/>
                        <a14:foregroundMark x1="55664" y1="94144" x2="55804" y2="36637"/>
                        <a14:foregroundMark x1="58462" y1="91592" x2="51469" y2="91141"/>
                        <a14:foregroundMark x1="50070" y1="93994" x2="8392" y2="93844"/>
                        <a14:foregroundMark x1="7972" y1="94144" x2="6853" y2="92643"/>
                        <a14:foregroundMark x1="6853" y1="92192" x2="6853" y2="72072"/>
                        <a14:foregroundMark x1="7273" y1="72072" x2="9231" y2="72072"/>
                        <a14:foregroundMark x1="11329" y1="68168" x2="7133" y2="67417"/>
                        <a14:foregroundMark x1="7133" y1="66967" x2="6713" y2="36336"/>
                        <a14:foregroundMark x1="7133" y1="36336" x2="7972" y2="35135"/>
                        <a14:foregroundMark x1="49930" y1="35886" x2="50490" y2="54655"/>
                        <a14:foregroundMark x1="43776" y1="67417" x2="45594" y2="66366"/>
                        <a14:foregroundMark x1="45734" y1="65766" x2="45874" y2="56006"/>
                        <a14:foregroundMark x1="46713" y1="55856" x2="49790" y2="55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23926"/>
            <a:ext cx="5511699" cy="51339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511699" y="2009775"/>
            <a:ext cx="6137376" cy="3886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80)  //  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(거리) 가 80보다 크면</a:t>
            </a:r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(GREEN, HIGH);     // </a:t>
            </a:r>
            <a:r>
              <a:rPr lang="ko-KR" altLang="en-US" sz="1200" dirty="0" err="1"/>
              <a:t>GREEN이</a:t>
            </a:r>
            <a:r>
              <a:rPr lang="ko-KR" altLang="en-US" sz="1200" dirty="0"/>
              <a:t> 연결된 핀에 HIGH 신호(5V)를,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(YELLOW, LOW);    // </a:t>
            </a:r>
            <a:r>
              <a:rPr lang="ko-KR" altLang="en-US" sz="1200" dirty="0" err="1"/>
              <a:t>YELLOW가</a:t>
            </a:r>
            <a:r>
              <a:rPr lang="ko-KR" altLang="en-US" sz="1200" dirty="0"/>
              <a:t> 연결된 핀에 LOW 신호(0V)를,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(RED, LOW);       // </a:t>
            </a:r>
            <a:r>
              <a:rPr lang="ko-KR" altLang="en-US" sz="1200" dirty="0" err="1"/>
              <a:t>RED가</a:t>
            </a:r>
            <a:r>
              <a:rPr lang="ko-KR" altLang="en-US" sz="1200" dirty="0"/>
              <a:t> 연결된 핀에 </a:t>
            </a:r>
            <a:r>
              <a:rPr lang="ko-KR" altLang="en-US" sz="1200" dirty="0" err="1"/>
              <a:t>LOW신호</a:t>
            </a:r>
            <a:r>
              <a:rPr lang="ko-KR" altLang="en-US" sz="1200" dirty="0"/>
              <a:t>(0V)를.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30 &amp;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&lt;= 70)  </a:t>
            </a:r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(GREEN, LOW);  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(YELLOW, 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(RED, 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0 &amp;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&lt;= 30)</a:t>
            </a:r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(GREEN, 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(YELLOW, 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(RED, HIGH);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400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 거리 센서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(4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pin) - 2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93382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49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4711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Ultrasonic sensor and 12C LCD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464820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" b="98485" l="1292" r="99139">
                        <a14:foregroundMark x1="73816" y1="7424" x2="75711" y2="25455"/>
                        <a14:foregroundMark x1="69078" y1="15909" x2="50818" y2="15909"/>
                        <a14:foregroundMark x1="69251" y1="17424" x2="42636" y2="17424"/>
                        <a14:foregroundMark x1="70370" y1="19545" x2="47459" y2="18939"/>
                        <a14:foregroundMark x1="70198" y1="20909" x2="52885" y2="20909"/>
                        <a14:foregroundMark x1="52885" y1="21515" x2="52455" y2="65000"/>
                        <a14:foregroundMark x1="50129" y1="18485" x2="50388" y2="64242"/>
                        <a14:foregroundMark x1="56245" y1="47273" x2="56158" y2="89394"/>
                        <a14:foregroundMark x1="56675" y1="45758" x2="61929" y2="45152"/>
                        <a14:foregroundMark x1="61929" y1="42879" x2="70457" y2="42727"/>
                        <a14:foregroundMark x1="69854" y1="44394" x2="70370" y2="44394"/>
                        <a14:foregroundMark x1="70629" y1="47424" x2="58656" y2="47727"/>
                        <a14:foregroundMark x1="58312" y1="48182" x2="58226" y2="72121"/>
                        <a14:foregroundMark x1="76055" y1="66212" x2="75969" y2="96667"/>
                        <a14:foregroundMark x1="70370" y1="6061" x2="70887" y2="28030"/>
                        <a14:foregroundMark x1="47287" y1="65758" x2="47631" y2="97576"/>
                        <a14:foregroundMark x1="48320" y1="64697" x2="60637" y2="65152"/>
                        <a14:foregroundMark x1="42722" y1="76818" x2="42894" y2="89545"/>
                        <a14:foregroundMark x1="43583" y1="91212" x2="55383" y2="90606"/>
                        <a14:foregroundMark x1="49009" y1="94697" x2="36348" y2="94394"/>
                        <a14:foregroundMark x1="35831" y1="93030" x2="35659" y2="75000"/>
                        <a14:foregroundMark x1="47287" y1="96061" x2="35314" y2="95758"/>
                        <a14:foregroundMark x1="34711" y1="93030" x2="34711" y2="75455"/>
                        <a14:foregroundMark x1="22911" y1="54848" x2="20241" y2="53939"/>
                        <a14:foregroundMark x1="11370" y1="53788" x2="9647" y2="53939"/>
                        <a14:foregroundMark x1="48493" y1="97576" x2="74935" y2="97273"/>
                        <a14:backgroundMark x1="52024" y1="99697" x2="67614" y2="99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57301"/>
            <a:ext cx="8774057" cy="498783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886825" y="976073"/>
            <a:ext cx="3095625" cy="56323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Adafruit_LiquidCrystal.h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 2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 3</a:t>
            </a:r>
          </a:p>
          <a:p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err="1"/>
              <a:t>Adafruit_LiquidCrystal</a:t>
            </a:r>
            <a:r>
              <a:rPr lang="ko-KR" altLang="en-US" sz="1200" dirty="0"/>
              <a:t> lcd_1(0</a:t>
            </a:r>
            <a:r>
              <a:rPr lang="ko-KR" altLang="en-US" sz="1200" dirty="0" smtClean="0"/>
              <a:t>);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lcd_1.begin(16,2);</a:t>
            </a:r>
          </a:p>
          <a:p>
            <a:r>
              <a:rPr lang="ko-KR" altLang="en-US" sz="1200" dirty="0"/>
              <a:t>  lcd_1.print("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:");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(5);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pulseIn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* 0.034 / 2;</a:t>
            </a:r>
          </a:p>
          <a:p>
            <a:r>
              <a:rPr lang="ko-KR" altLang="en-US" sz="1200" dirty="0"/>
              <a:t>  lcd_1.setCursor(0,1);</a:t>
            </a:r>
          </a:p>
          <a:p>
            <a:r>
              <a:rPr lang="ko-KR" altLang="en-US" sz="1200" dirty="0"/>
              <a:t>  lcd_1.print(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lcd_1.print("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Andrea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178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3" y="1474237"/>
            <a:ext cx="11047298" cy="42081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Ultrasonic sensor with LCD and Buzzer 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6307494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89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986" y="12125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Ultrasonic sensor with LCD and Buzzer - 2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6307494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116575" y="788687"/>
            <a:ext cx="3477183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// C++ </a:t>
            </a:r>
            <a:r>
              <a:rPr lang="ko-KR" altLang="en-US" sz="1200" dirty="0" err="1"/>
              <a:t>code</a:t>
            </a:r>
            <a:endParaRPr lang="ko-KR" altLang="en-US" sz="1200" dirty="0"/>
          </a:p>
          <a:p>
            <a:r>
              <a:rPr lang="ko-KR" altLang="en-US" sz="1200" dirty="0"/>
              <a:t>//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Adafruit_LiquidCrystal.h</a:t>
            </a:r>
            <a:r>
              <a:rPr lang="ko-KR" altLang="en-US" sz="1200" dirty="0"/>
              <a:t>&gt;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Adafruit_LiquidCrystal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lcd</a:t>
            </a:r>
            <a:r>
              <a:rPr lang="ko-KR" altLang="en-US" sz="1200" dirty="0"/>
              <a:t>(0); 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ultrasonic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pins</a:t>
            </a:r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 = 9;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 = 10;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buzzer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pin</a:t>
            </a:r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 = A0;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lcd.begin</a:t>
            </a:r>
            <a:r>
              <a:rPr lang="ko-KR" altLang="en-US" sz="1200" dirty="0"/>
              <a:t>(16,2);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lcd.setCursor</a:t>
            </a:r>
            <a:r>
              <a:rPr lang="ko-KR" altLang="en-US" sz="1200" dirty="0"/>
              <a:t>(0,0);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Initializing</a:t>
            </a:r>
            <a:r>
              <a:rPr lang="ko-KR" altLang="en-US" sz="1200" dirty="0"/>
              <a:t>...");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(2000);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Ready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</a:t>
            </a:r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distance</a:t>
            </a:r>
            <a:r>
              <a:rPr lang="ko-KR" altLang="en-US" sz="1200" dirty="0" smtClean="0"/>
              <a:t>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789739" y="788687"/>
            <a:ext cx="6509631" cy="60016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trigPin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(2);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LOW);</a:t>
            </a:r>
            <a:endParaRPr lang="ko-KR" altLang="en-US" sz="1200" b="1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pulseIn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HIGH); // </a:t>
            </a:r>
            <a:r>
              <a:rPr lang="ko-KR" altLang="en-US" sz="1200" dirty="0" err="1"/>
              <a:t>measure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takes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travel</a:t>
            </a:r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* 0.034 / 2; //34cm </a:t>
            </a:r>
            <a:r>
              <a:rPr lang="ko-KR" altLang="en-US" sz="1200" dirty="0" err="1"/>
              <a:t>ms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divide</a:t>
            </a:r>
            <a:r>
              <a:rPr lang="ko-KR" altLang="en-US" sz="1200" dirty="0"/>
              <a:t> 2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half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total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distance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lcd.setCursor</a:t>
            </a:r>
            <a:r>
              <a:rPr lang="ko-KR" altLang="en-US" sz="1200" dirty="0"/>
              <a:t>(0, 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: ");</a:t>
            </a:r>
          </a:p>
          <a:p>
            <a:r>
              <a:rPr lang="ko-KR" altLang="en-US" sz="1200" dirty="0"/>
              <a:t>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&gt;= 70 ||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&lt;= 0)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Out</a:t>
            </a:r>
            <a:r>
              <a:rPr lang="ko-KR" altLang="en-US" sz="1200" dirty="0"/>
              <a:t> of range");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noTone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); 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 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");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   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60) {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, 2500); // </a:t>
            </a:r>
            <a:r>
              <a:rPr lang="ko-KR" altLang="en-US" sz="1200" dirty="0" err="1"/>
              <a:t>Play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2500Hz for </a:t>
            </a:r>
            <a:r>
              <a:rPr lang="ko-KR" altLang="en-US" sz="1200" dirty="0" err="1"/>
              <a:t>distances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greater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than</a:t>
            </a:r>
            <a:r>
              <a:rPr lang="ko-KR" altLang="en-US" sz="1200" dirty="0"/>
              <a:t> 60 </a:t>
            </a:r>
            <a:r>
              <a:rPr lang="ko-KR" altLang="en-US" sz="1200" dirty="0" err="1"/>
              <a:t>cm</a:t>
            </a:r>
            <a:endParaRPr lang="ko-KR" altLang="en-US" sz="1200" dirty="0"/>
          </a:p>
          <a:p>
            <a:r>
              <a:rPr lang="ko-KR" altLang="en-US" sz="1200" dirty="0"/>
              <a:t>  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20) {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, 1500); // </a:t>
            </a:r>
            <a:r>
              <a:rPr lang="ko-KR" altLang="en-US" sz="1200" dirty="0" err="1"/>
              <a:t>Play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1500Hz for </a:t>
            </a:r>
            <a:r>
              <a:rPr lang="ko-KR" altLang="en-US" sz="1200" dirty="0" err="1"/>
              <a:t>distances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between</a:t>
            </a:r>
            <a:r>
              <a:rPr lang="ko-KR" altLang="en-US" sz="1200" dirty="0"/>
              <a:t> 20 and 60 </a:t>
            </a:r>
            <a:r>
              <a:rPr lang="ko-KR" altLang="en-US" sz="1200" dirty="0" err="1"/>
              <a:t>cm</a:t>
            </a:r>
            <a:endParaRPr lang="ko-KR" altLang="en-US" sz="1200" dirty="0"/>
          </a:p>
          <a:p>
            <a:r>
              <a:rPr lang="ko-KR" altLang="en-US" sz="1200" dirty="0"/>
              <a:t>  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if 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&gt; 1) {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buzzerPin</a:t>
            </a:r>
            <a:r>
              <a:rPr lang="ko-KR" altLang="en-US" sz="1200" dirty="0"/>
              <a:t>, 500); // </a:t>
            </a:r>
            <a:r>
              <a:rPr lang="ko-KR" altLang="en-US" sz="1200" dirty="0" err="1"/>
              <a:t>Play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500Hz for </a:t>
            </a:r>
            <a:r>
              <a:rPr lang="ko-KR" altLang="en-US" sz="1200" dirty="0" err="1"/>
              <a:t>distances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than</a:t>
            </a:r>
            <a:r>
              <a:rPr lang="ko-KR" altLang="en-US" sz="1200" dirty="0"/>
              <a:t> 20 </a:t>
            </a:r>
            <a:r>
              <a:rPr lang="ko-KR" altLang="en-US" sz="1200" dirty="0" err="1"/>
              <a:t>cm</a:t>
            </a:r>
            <a:endParaRPr lang="ko-KR" altLang="en-US" sz="1200" dirty="0"/>
          </a:p>
          <a:p>
            <a:r>
              <a:rPr lang="ko-KR" altLang="en-US" sz="1200" dirty="0"/>
              <a:t>    }</a:t>
            </a:r>
          </a:p>
          <a:p>
            <a:r>
              <a:rPr lang="ko-KR" altLang="en-US" sz="1200" dirty="0"/>
              <a:t>  }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7396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Ultrasonic sensor with LED and Buzzer 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626084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0" b="97992" l="699" r="98402">
                        <a14:foregroundMark x1="64036" y1="12851" x2="67133" y2="18876"/>
                        <a14:foregroundMark x1="62138" y1="15261" x2="62837" y2="19076"/>
                        <a14:foregroundMark x1="10090" y1="58233" x2="20380" y2="58233"/>
                        <a14:foregroundMark x1="27473" y1="57028" x2="29970" y2="58233"/>
                        <a14:foregroundMark x1="78821" y1="57229" x2="90709" y2="59639"/>
                        <a14:foregroundMark x1="75924" y1="54016" x2="94905" y2="54217"/>
                        <a14:foregroundMark x1="87912" y1="72490" x2="88012" y2="90964"/>
                        <a14:foregroundMark x1="86813" y1="94578" x2="48252" y2="94578"/>
                        <a14:foregroundMark x1="47852" y1="92169" x2="83217" y2="91767"/>
                        <a14:foregroundMark x1="84316" y1="89357" x2="84216" y2="71285"/>
                        <a14:foregroundMark x1="41259" y1="29920" x2="45455" y2="29920"/>
                        <a14:foregroundMark x1="42657" y1="34337" x2="66633" y2="33534"/>
                        <a14:foregroundMark x1="67532" y1="30924" x2="67333" y2="25100"/>
                        <a14:foregroundMark x1="61538" y1="29317" x2="61439" y2="25301"/>
                        <a14:foregroundMark x1="76723" y1="69478" x2="95704" y2="71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551" y="1316890"/>
            <a:ext cx="8724122" cy="43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634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Ultrasonic sensor with LED and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Buzzer - 2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626084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732406" y="888353"/>
            <a:ext cx="3581400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  // </a:t>
            </a:r>
            <a:r>
              <a:rPr lang="ko-KR" altLang="en-US" sz="1200" dirty="0" err="1"/>
              <a:t>Convert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into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distance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/2) / 29.1; 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// </a:t>
            </a:r>
            <a:r>
              <a:rPr lang="ko-KR" altLang="en-US" sz="1200" dirty="0" err="1"/>
              <a:t>Divide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29.1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multiply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0.0343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inches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/2) / 74; 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Divide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74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multiply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0.0135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inches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("in,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&lt;200){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(9,HIGH); 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(9, 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           </a:t>
            </a:r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&lt;50){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(8,HIGH); 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(250);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22480" y="888353"/>
            <a:ext cx="5400675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 = 7;    // </a:t>
            </a:r>
            <a:r>
              <a:rPr lang="ko-KR" altLang="en-US" sz="1200" dirty="0" err="1"/>
              <a:t>Trigger</a:t>
            </a:r>
            <a:endParaRPr lang="ko-KR" altLang="en-US" sz="1200" dirty="0"/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 = 6;    // </a:t>
            </a:r>
            <a:r>
              <a:rPr lang="ko-KR" altLang="en-US" sz="1200" dirty="0" err="1"/>
              <a:t>Echo</a:t>
            </a:r>
            <a:endParaRPr lang="ko-KR" altLang="en-US" sz="1200" dirty="0"/>
          </a:p>
          <a:p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inches</a:t>
            </a:r>
            <a:r>
              <a:rPr lang="ko-KR" altLang="en-US" sz="1200" dirty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Serial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begin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 (9600);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inputs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outputs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(9,OUTPUT);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(8,OUTPUT);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// The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triggered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HIGH </a:t>
            </a:r>
            <a:r>
              <a:rPr lang="ko-KR" altLang="en-US" sz="1200" dirty="0" err="1"/>
              <a:t>pulse</a:t>
            </a:r>
            <a:r>
              <a:rPr lang="ko-KR" altLang="en-US" sz="1200" dirty="0"/>
              <a:t> of 10 </a:t>
            </a:r>
            <a:r>
              <a:rPr lang="ko-KR" altLang="en-US" sz="1200" dirty="0" err="1"/>
              <a:t>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microseconds</a:t>
            </a:r>
            <a:r>
              <a:rPr lang="ko-KR" altLang="en-US" sz="1200" dirty="0"/>
              <a:t>.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Give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short</a:t>
            </a:r>
            <a:r>
              <a:rPr lang="ko-KR" altLang="en-US" sz="1200" dirty="0"/>
              <a:t> LOW </a:t>
            </a:r>
            <a:r>
              <a:rPr lang="ko-KR" altLang="en-US" sz="1200" dirty="0" err="1"/>
              <a:t>pulse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beforehand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ensure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clean</a:t>
            </a:r>
            <a:r>
              <a:rPr lang="ko-KR" altLang="en-US" sz="1200" dirty="0"/>
              <a:t> HIGH </a:t>
            </a:r>
            <a:r>
              <a:rPr lang="ko-KR" altLang="en-US" sz="1200" dirty="0" err="1"/>
              <a:t>pulse</a:t>
            </a:r>
            <a:r>
              <a:rPr lang="ko-KR" altLang="en-US" sz="1200" dirty="0"/>
              <a:t>: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(5);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Read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signal</a:t>
            </a:r>
            <a:r>
              <a:rPr lang="ko-KR" altLang="en-US" sz="1200" dirty="0"/>
              <a:t> from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HIGH </a:t>
            </a:r>
            <a:r>
              <a:rPr lang="ko-KR" altLang="en-US" sz="1200" dirty="0" err="1"/>
              <a:t>pulse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whose</a:t>
            </a:r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time (in </a:t>
            </a:r>
            <a:r>
              <a:rPr lang="ko-KR" altLang="en-US" sz="1200" dirty="0" err="1"/>
              <a:t>microseconds</a:t>
            </a:r>
            <a:r>
              <a:rPr lang="ko-KR" altLang="en-US" sz="1200" dirty="0"/>
              <a:t>) from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sending</a:t>
            </a:r>
            <a:endParaRPr lang="ko-KR" altLang="en-US" sz="1200" dirty="0"/>
          </a:p>
          <a:p>
            <a:r>
              <a:rPr lang="ko-KR" altLang="en-US" sz="1200" dirty="0"/>
              <a:t>  //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reception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its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echo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off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object</a:t>
            </a:r>
            <a:r>
              <a:rPr lang="ko-KR" altLang="en-US" sz="1200" dirty="0"/>
              <a:t>.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pulseIn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6485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6" b="98170" l="8681" r="96528">
                        <a14:foregroundMark x1="54167" y1="16340" x2="55035" y2="23137"/>
                        <a14:foregroundMark x1="55903" y1="33203" x2="55729" y2="36209"/>
                        <a14:foregroundMark x1="54861" y1="41830" x2="54514" y2="45359"/>
                        <a14:foregroundMark x1="45313" y1="55817" x2="46007" y2="60261"/>
                        <a14:foregroundMark x1="27951" y1="55686" x2="27257" y2="61961"/>
                        <a14:foregroundMark x1="83507" y1="47320" x2="83507" y2="49281"/>
                        <a14:foregroundMark x1="82292" y1="47712" x2="84028" y2="50065"/>
                        <a14:foregroundMark x1="84375" y1="51242" x2="83681" y2="53072"/>
                        <a14:foregroundMark x1="76736" y1="53856" x2="82465" y2="53595"/>
                        <a14:foregroundMark x1="76389" y1="54248" x2="73611" y2="55163"/>
                        <a14:foregroundMark x1="89063" y1="70588" x2="88889" y2="85490"/>
                        <a14:foregroundMark x1="69271" y1="87712" x2="86458" y2="86797"/>
                        <a14:foregroundMark x1="82465" y1="50196" x2="82118" y2="51765"/>
                        <a14:foregroundMark x1="81250" y1="52026" x2="82118" y2="520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269" y="742032"/>
            <a:ext cx="4625257" cy="614291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340081" y="1998155"/>
            <a:ext cx="2988907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ledPin</a:t>
            </a:r>
            <a:r>
              <a:rPr lang="ko-KR" altLang="en-US" sz="1200" dirty="0"/>
              <a:t> = 13;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buttonApin</a:t>
            </a:r>
            <a:r>
              <a:rPr lang="ko-KR" altLang="en-US" sz="1200" dirty="0"/>
              <a:t> = 2;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 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leds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/>
              <a:t>     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ledPin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buttonApin</a:t>
            </a:r>
            <a:r>
              <a:rPr lang="ko-KR" altLang="en-US" sz="1200" dirty="0"/>
              <a:t>, INPUT_PULLUP);    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 smtClean="0"/>
              <a:t>  if 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buttonApin</a:t>
            </a:r>
            <a:r>
              <a:rPr lang="ko-KR" altLang="en-US" sz="1200" dirty="0"/>
              <a:t>) == LOW)</a:t>
            </a:r>
          </a:p>
          <a:p>
            <a:r>
              <a:rPr lang="ko-KR" altLang="en-US" sz="1200" dirty="0" smtClean="0"/>
              <a:t>  {</a:t>
            </a:r>
            <a:endParaRPr lang="ko-KR" altLang="en-US" sz="1200" dirty="0"/>
          </a:p>
          <a:p>
            <a:r>
              <a:rPr lang="ko-KR" altLang="en-US" sz="1200" dirty="0" smtClean="0"/>
              <a:t> 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ledPin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 smtClean="0"/>
              <a:t>  }</a:t>
            </a:r>
            <a:endParaRPr lang="ko-KR" altLang="en-US" sz="1200" dirty="0"/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else</a:t>
            </a:r>
            <a:endParaRPr lang="ko-KR" altLang="en-US" sz="1200" dirty="0"/>
          </a:p>
          <a:p>
            <a:r>
              <a:rPr lang="ko-KR" altLang="en-US" sz="1200" dirty="0" smtClean="0"/>
              <a:t>  {</a:t>
            </a:r>
            <a:endParaRPr lang="ko-KR" altLang="en-US" sz="1200" dirty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ledPin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 smtClean="0"/>
              <a:t>  }</a:t>
            </a:r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Photodiode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190777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471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6" b="97507" l="4962" r="94286">
                        <a14:foregroundMark x1="63308" y1="7185" x2="82857" y2="9824"/>
                        <a14:foregroundMark x1="86617" y1="7331" x2="86466" y2="25513"/>
                        <a14:foregroundMark x1="61805" y1="26100" x2="72331" y2="25953"/>
                        <a14:foregroundMark x1="60301" y1="7038" x2="60902" y2="21994"/>
                        <a14:foregroundMark x1="62406" y1="6452" x2="84812" y2="6745"/>
                        <a14:foregroundMark x1="72632" y1="26393" x2="72782" y2="43842"/>
                        <a14:foregroundMark x1="75639" y1="26686" x2="76090" y2="43842"/>
                        <a14:foregroundMark x1="9774" y1="43109" x2="92632" y2="43842"/>
                        <a14:foregroundMark x1="90376" y1="43109" x2="75940" y2="43255"/>
                        <a14:foregroundMark x1="50827" y1="69355" x2="52782" y2="71408"/>
                        <a14:foregroundMark x1="51278" y1="68622" x2="52632" y2="68622"/>
                        <a14:foregroundMark x1="9925" y1="94721" x2="92481" y2="947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1720" y="1524563"/>
            <a:ext cx="4787921" cy="4910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4634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Photodiode with Power supply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4599992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028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48" b="96815" l="5379" r="97800">
                        <a14:foregroundMark x1="95721" y1="38535" x2="96333" y2="73885"/>
                        <a14:foregroundMark x1="53423" y1="37898" x2="94988" y2="38217"/>
                        <a14:foregroundMark x1="53423" y1="73726" x2="95599" y2="73885"/>
                        <a14:foregroundMark x1="45966" y1="80573" x2="76039" y2="80255"/>
                        <a14:foregroundMark x1="8924" y1="93631" x2="80196" y2="92834"/>
                        <a14:foregroundMark x1="9291" y1="70064" x2="18215" y2="70701"/>
                        <a14:foregroundMark x1="14181" y1="52070" x2="18460" y2="51752"/>
                        <a14:foregroundMark x1="14059" y1="66879" x2="18582" y2="66879"/>
                        <a14:foregroundMark x1="13203" y1="53503" x2="13081" y2="633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437" y="1166327"/>
            <a:ext cx="6782739" cy="52072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Phototransistor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2536152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8506408" y="3009925"/>
            <a:ext cx="1897224" cy="2492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(2, INPUT);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</a:t>
            </a:r>
            <a:r>
              <a:rPr lang="ko-KR" altLang="en-US" sz="1200" dirty="0"/>
              <a:t>=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(2);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val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7440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20" b="98510" l="2011" r="97797">
                        <a14:foregroundMark x1="55364" y1="77198" x2="55364" y2="86736"/>
                        <a14:foregroundMark x1="56897" y1="77943" x2="56801" y2="91058"/>
                        <a14:foregroundMark x1="64080" y1="76453" x2="63985" y2="83458"/>
                        <a14:foregroundMark x1="91954" y1="14605" x2="91284" y2="60507"/>
                        <a14:foregroundMark x1="91667" y1="64978" x2="91762" y2="70790"/>
                        <a14:foregroundMark x1="92625" y1="77198" x2="92625" y2="86736"/>
                        <a14:foregroundMark x1="58429" y1="88972" x2="89943" y2="89121"/>
                        <a14:foregroundMark x1="90709" y1="76900" x2="90900" y2="73770"/>
                        <a14:foregroundMark x1="92625" y1="76751" x2="92433" y2="73770"/>
                        <a14:foregroundMark x1="90805" y1="93294" x2="57854" y2="93294"/>
                      </a14:backgroundRemoval>
                    </a14:imgEffect>
                  </a14:imgLayer>
                </a14:imgProps>
              </a:ext>
            </a:extLst>
          </a:blip>
          <a:srcRect l="2961" t="8480" r="5195" b="4376"/>
          <a:stretch/>
        </p:blipFill>
        <p:spPr>
          <a:xfrm>
            <a:off x="79513" y="1480930"/>
            <a:ext cx="6470374" cy="39458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Flex sensor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1933423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549887" y="1735679"/>
            <a:ext cx="5509591" cy="36009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Servo.h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pos</a:t>
            </a:r>
            <a:r>
              <a:rPr lang="ko-KR" altLang="en-US" sz="1200" dirty="0"/>
              <a:t> = 0;</a:t>
            </a:r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(A1,INPUT);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flexread</a:t>
            </a:r>
            <a:r>
              <a:rPr lang="ko-KR" altLang="en-US" sz="1200" dirty="0"/>
              <a:t> = 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(A1);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flexread</a:t>
            </a:r>
            <a:r>
              <a:rPr lang="ko-KR" altLang="en-US" sz="1200" dirty="0"/>
              <a:t>: " + </a:t>
            </a:r>
            <a:r>
              <a:rPr lang="ko-KR" altLang="en-US" sz="1200" dirty="0" err="1"/>
              <a:t>String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flexread</a:t>
            </a:r>
            <a:r>
              <a:rPr lang="ko-KR" altLang="en-US" sz="1200" dirty="0"/>
              <a:t>) 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Start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poss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Serial</a:t>
            </a:r>
            <a:r>
              <a:rPr lang="ko-KR" altLang="en-US" sz="1200" dirty="0"/>
              <a:t> : " + </a:t>
            </a:r>
            <a:r>
              <a:rPr lang="ko-KR" altLang="en-US" sz="1200" dirty="0" err="1"/>
              <a:t>String</a:t>
            </a:r>
            <a:r>
              <a:rPr lang="ko-KR" altLang="en-US" sz="1200" dirty="0"/>
              <a:t>(</a:t>
            </a:r>
            <a:r>
              <a:rPr lang="ko-KR" altLang="en-US" sz="1200" dirty="0" err="1"/>
              <a:t>flexread</a:t>
            </a:r>
            <a:r>
              <a:rPr lang="ko-KR" altLang="en-US" sz="1200" dirty="0"/>
              <a:t>*5.45454545455));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(1000);</a:t>
            </a:r>
          </a:p>
          <a:p>
            <a:r>
              <a:rPr lang="ko-KR" altLang="en-US" sz="1200" dirty="0"/>
              <a:t>  //180 ----&gt; 0</a:t>
            </a:r>
          </a:p>
          <a:p>
            <a:r>
              <a:rPr lang="ko-KR" altLang="en-US" sz="1200" dirty="0"/>
              <a:t>  //6   ----&gt; 33</a:t>
            </a:r>
          </a:p>
          <a:p>
            <a:r>
              <a:rPr lang="ko-KR" altLang="en-US" sz="1200" dirty="0"/>
              <a:t> 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522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986" y="12125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포토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빛 센서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(CDS)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417195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523699" y="421974"/>
            <a:ext cx="2925101" cy="2492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void setup()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(9, OUTPUT); 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r>
              <a:rPr lang="en-US" altLang="ko-KR" sz="1200" dirty="0"/>
              <a:t>void loop()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val1 = </a:t>
            </a:r>
            <a:r>
              <a:rPr lang="en-US" altLang="ko-KR" sz="1200" dirty="0" err="1"/>
              <a:t>analogRead</a:t>
            </a:r>
            <a:r>
              <a:rPr lang="en-US" altLang="ko-KR" sz="1200" dirty="0"/>
              <a:t>(0);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val2 = map(val1, 0, 1023, 0, 255);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(9, val2);</a:t>
            </a:r>
          </a:p>
          <a:p>
            <a:r>
              <a:rPr lang="en-US" altLang="ko-KR" sz="1200" dirty="0"/>
              <a:t>  delay(20);</a:t>
            </a:r>
          </a:p>
          <a:p>
            <a:r>
              <a:rPr lang="en-US" altLang="ko-KR" sz="1200" dirty="0"/>
              <a:t>}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5" b="98540" l="30417" r="72292">
                        <a14:foregroundMark x1="41875" y1="5839" x2="68125" y2="6083"/>
                        <a14:foregroundMark x1="42708" y1="6083" x2="68438" y2="5109"/>
                        <a14:foregroundMark x1="41875" y1="44161" x2="68438" y2="44282"/>
                        <a14:foregroundMark x1="39323" y1="42214" x2="39323" y2="92336"/>
                        <a14:foregroundMark x1="33281" y1="62044" x2="42135" y2="61800"/>
                        <a14:foregroundMark x1="40104" y1="94647" x2="57604" y2="94647"/>
                        <a14:foregroundMark x1="57604" y1="91363" x2="41406" y2="90024"/>
                        <a14:foregroundMark x1="41406" y1="89416" x2="41563" y2="49148"/>
                        <a14:foregroundMark x1="40260" y1="43917" x2="40104" y2="89051"/>
                        <a14:foregroundMark x1="40729" y1="46959" x2="40833" y2="87348"/>
                        <a14:foregroundMark x1="42656" y1="91606" x2="48698" y2="91971"/>
                        <a14:foregroundMark x1="61146" y1="47324" x2="61302" y2="44282"/>
                        <a14:foregroundMark x1="42552" y1="45012" x2="56042" y2="44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29504"/>
          <a:stretch/>
        </p:blipFill>
        <p:spPr>
          <a:xfrm>
            <a:off x="389635" y="952500"/>
            <a:ext cx="5487463" cy="56769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23699" y="3028414"/>
            <a:ext cx="4449101" cy="36009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 = 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(A0,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(9,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read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from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(A0);</a:t>
            </a:r>
          </a:p>
          <a:p>
            <a:r>
              <a:rPr lang="ko-KR" altLang="en-US" sz="1200" dirty="0"/>
              <a:t>  // print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you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know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its</a:t>
            </a:r>
            <a:r>
              <a:rPr lang="ko-KR" altLang="en-US" sz="1200" dirty="0"/>
              <a:t> range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map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range for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LED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(9, </a:t>
            </a:r>
            <a:r>
              <a:rPr lang="ko-KR" altLang="en-US" sz="1200" dirty="0" err="1"/>
              <a:t>map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, 0, 1023, 0, 255));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for 100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63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29" b="97622" l="2214" r="95284">
                        <a14:foregroundMark x1="34745" y1="7134" x2="76997" y2="7509"/>
                        <a14:foregroundMark x1="35034" y1="42178" x2="76708" y2="41677"/>
                        <a14:foregroundMark x1="77286" y1="41802" x2="77093" y2="38798"/>
                        <a14:foregroundMark x1="76323" y1="42428" x2="35034" y2="42929"/>
                        <a14:foregroundMark x1="34745" y1="43179" x2="34456" y2="41176"/>
                        <a14:foregroundMark x1="35322" y1="42678" x2="33975" y2="42804"/>
                        <a14:foregroundMark x1="90375" y1="11640" x2="89990" y2="43805"/>
                        <a14:foregroundMark x1="89990" y1="54318" x2="89413" y2="56821"/>
                        <a14:foregroundMark x1="90953" y1="54944" x2="90760" y2="58698"/>
                        <a14:foregroundMark x1="84408" y1="28786" x2="84697" y2="54443"/>
                        <a14:foregroundMark x1="82098" y1="41927" x2="82387" y2="58073"/>
                        <a14:foregroundMark x1="80173" y1="32165" x2="80366" y2="89987"/>
                        <a14:foregroundMark x1="83157" y1="60325" x2="89605" y2="60200"/>
                        <a14:foregroundMark x1="83061" y1="60451" x2="82194" y2="58323"/>
                        <a14:foregroundMark x1="70452" y1="27409" x2="84023" y2="27159"/>
                        <a14:foregroundMark x1="84504" y1="28160" x2="84119" y2="27284"/>
                        <a14:foregroundMark x1="36477" y1="39299" x2="26564" y2="39049"/>
                        <a14:foregroundMark x1="26275" y1="39800" x2="25987" y2="91615"/>
                        <a14:foregroundMark x1="29548" y1="41552" x2="36670" y2="40175"/>
                        <a14:foregroundMark x1="29355" y1="42178" x2="29355" y2="88611"/>
                        <a14:foregroundMark x1="30221" y1="90363" x2="52839" y2="90363"/>
                        <a14:foregroundMark x1="54475" y1="89737" x2="54764" y2="86733"/>
                        <a14:foregroundMark x1="62656" y1="91489" x2="79211" y2="91239"/>
                        <a14:foregroundMark x1="61213" y1="90363" x2="61309" y2="86733"/>
                      </a14:backgroundRemoval>
                    </a14:imgEffect>
                  </a14:imgLayer>
                </a14:imgProps>
              </a:ext>
            </a:extLst>
          </a:blip>
          <a:srcRect l="5381" t="3774" r="6453" b="5734"/>
          <a:stretch/>
        </p:blipFill>
        <p:spPr>
          <a:xfrm>
            <a:off x="1878494" y="815009"/>
            <a:ext cx="7494106" cy="59150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Flex sensor with LED 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3780082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1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2425" y="893297"/>
            <a:ext cx="7079975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//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sensorPin</a:t>
            </a:r>
            <a:r>
              <a:rPr lang="ko-KR" altLang="en-US" sz="1200" dirty="0"/>
              <a:t>  A0 // </a:t>
            </a:r>
            <a:r>
              <a:rPr lang="ko-KR" altLang="en-US" sz="1200" dirty="0" err="1"/>
              <a:t>Flex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connected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pin</a:t>
            </a:r>
            <a:endParaRPr lang="ko-KR" altLang="en-US" sz="1200" dirty="0"/>
          </a:p>
          <a:p>
            <a:r>
              <a:rPr lang="ko-KR" altLang="en-US" sz="1200" dirty="0" err="1"/>
              <a:t>float</a:t>
            </a:r>
            <a:r>
              <a:rPr lang="ko-KR" altLang="en-US" sz="1200" dirty="0"/>
              <a:t> VCC = 5; // </a:t>
            </a:r>
            <a:r>
              <a:rPr lang="ko-KR" altLang="en-US" sz="1200" dirty="0" err="1"/>
              <a:t>Arduino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powered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with</a:t>
            </a:r>
            <a:r>
              <a:rPr lang="ko-KR" altLang="en-US" sz="1200" dirty="0"/>
              <a:t> 5V VCC</a:t>
            </a:r>
          </a:p>
          <a:p>
            <a:r>
              <a:rPr lang="ko-KR" altLang="en-US" sz="1200" dirty="0" err="1"/>
              <a:t>float</a:t>
            </a:r>
            <a:r>
              <a:rPr lang="ko-KR" altLang="en-US" sz="1200" dirty="0"/>
              <a:t> R2 = 10000; // 10K </a:t>
            </a:r>
            <a:r>
              <a:rPr lang="ko-KR" altLang="en-US" sz="1200" dirty="0" err="1"/>
              <a:t>resistor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endParaRPr lang="ko-KR" altLang="en-US" sz="1200" dirty="0"/>
          </a:p>
          <a:p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sensorMinResistance</a:t>
            </a:r>
            <a:r>
              <a:rPr lang="ko-KR" altLang="en-US" sz="1200" dirty="0"/>
              <a:t> = 30000; //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when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flat</a:t>
            </a:r>
            <a:endParaRPr lang="ko-KR" altLang="en-US" sz="1200" dirty="0"/>
          </a:p>
          <a:p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sensorMaxResistance</a:t>
            </a:r>
            <a:r>
              <a:rPr lang="ko-KR" altLang="en-US" sz="1200" dirty="0"/>
              <a:t> = 163000; //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when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90*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(A0,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(9,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(10,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(11,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(12,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(13,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sensorPin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ADCVoltage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ADCRaw</a:t>
            </a:r>
            <a:r>
              <a:rPr lang="ko-KR" altLang="en-US" sz="1200" dirty="0"/>
              <a:t> * VCC) / 1023; // </a:t>
            </a:r>
            <a:r>
              <a:rPr lang="ko-KR" altLang="en-US" sz="1200" dirty="0" err="1"/>
              <a:t>get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voltage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e.g</a:t>
            </a:r>
            <a:r>
              <a:rPr lang="ko-KR" altLang="en-US" sz="1200" dirty="0"/>
              <a:t> (512 * 5) / 1023 = 2.5V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Resistance</a:t>
            </a:r>
            <a:r>
              <a:rPr lang="ko-KR" altLang="en-US" sz="1200" dirty="0"/>
              <a:t> = R2 * (VCC / </a:t>
            </a:r>
            <a:r>
              <a:rPr lang="ko-KR" altLang="en-US" sz="1200" dirty="0" err="1"/>
              <a:t>ADCVoltage</a:t>
            </a:r>
            <a:r>
              <a:rPr lang="ko-KR" altLang="en-US" sz="1200" dirty="0"/>
              <a:t> - 1); // </a:t>
            </a:r>
            <a:r>
              <a:rPr lang="ko-KR" altLang="en-US" sz="1200" dirty="0" err="1"/>
              <a:t>Calculate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Resistance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endParaRPr lang="ko-KR" altLang="en-US" sz="1200" dirty="0"/>
          </a:p>
          <a:p>
            <a:r>
              <a:rPr lang="ko-KR" altLang="en-US" sz="1200" dirty="0"/>
              <a:t>  //uint8_t 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map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Resistance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sensorMinResistance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sensorMaxResistance</a:t>
            </a:r>
            <a:r>
              <a:rPr lang="ko-KR" altLang="en-US" sz="1200" dirty="0"/>
              <a:t>, 0, 100);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map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 16700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0  18200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255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(9,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(10,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(11,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(12,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LOW);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325678" y="985631"/>
            <a:ext cx="3193774" cy="563231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 if 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&gt; 20)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HIGH);</a:t>
            </a:r>
          </a:p>
          <a:p>
            <a:r>
              <a:rPr lang="ko-KR" altLang="en-US" sz="1200" dirty="0"/>
              <a:t>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if 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&gt; 18) {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HIGH);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(12, HIGH);</a:t>
            </a:r>
          </a:p>
          <a:p>
            <a:r>
              <a:rPr lang="ko-KR" altLang="en-US" sz="1200" dirty="0"/>
              <a:t>  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  if 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&gt; 15) {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HIGH);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(12, HIGH);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(11, HIGH);</a:t>
            </a:r>
          </a:p>
          <a:p>
            <a:r>
              <a:rPr lang="ko-KR" altLang="en-US" sz="1200" dirty="0"/>
              <a:t>    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    if 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&gt; 12) {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(12,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(11,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(10, HIGH);</a:t>
            </a:r>
          </a:p>
          <a:p>
            <a:r>
              <a:rPr lang="ko-KR" altLang="en-US" sz="1200" dirty="0"/>
              <a:t>        }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(13,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(12,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(11,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(10, HIGH);</a:t>
            </a:r>
          </a:p>
          <a:p>
            <a:r>
              <a:rPr lang="ko-KR" altLang="en-US" sz="1200" dirty="0"/>
              <a:t>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(9, HIGH);</a:t>
            </a:r>
          </a:p>
          <a:p>
            <a:r>
              <a:rPr lang="ko-KR" altLang="en-US" sz="1200" dirty="0"/>
              <a:t>        }</a:t>
            </a:r>
          </a:p>
          <a:p>
            <a:r>
              <a:rPr lang="ko-KR" altLang="en-US" sz="1200" dirty="0"/>
              <a:t>      }</a:t>
            </a:r>
          </a:p>
          <a:p>
            <a:r>
              <a:rPr lang="ko-KR" altLang="en-US" sz="1200" dirty="0"/>
              <a:t>    }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for 100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Flex sensor with LED -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68741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19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7" b="95364" l="2484" r="95325">
                        <a14:foregroundMark x1="88240" y1="62252" x2="88093" y2="82947"/>
                        <a14:foregroundMark x1="87947" y1="84106" x2="55442" y2="84603"/>
                        <a14:foregroundMark x1="54492" y1="35099" x2="88093" y2="34272"/>
                        <a14:foregroundMark x1="88313" y1="33940" x2="88093" y2="49669"/>
                        <a14:foregroundMark x1="55734" y1="34272" x2="77429" y2="33609"/>
                        <a14:foregroundMark x1="53835" y1="84768" x2="55369" y2="80132"/>
                        <a14:foregroundMark x1="53835" y1="85099" x2="87655" y2="84272"/>
                        <a14:backgroundMark x1="58145" y1="96854" x2="84295" y2="98013"/>
                        <a14:backgroundMark x1="51570" y1="32616" x2="51717" y2="45033"/>
                        <a14:backgroundMark x1="52082" y1="50497" x2="52082" y2="62417"/>
                        <a14:backgroundMark x1="58437" y1="30629" x2="64280" y2="31623"/>
                        <a14:backgroundMark x1="72681" y1="31291" x2="88386" y2="31126"/>
                        <a14:backgroundMark x1="90504" y1="32781" x2="90285" y2="47682"/>
                        <a14:backgroundMark x1="70562" y1="30795" x2="72243" y2="31291"/>
                        <a14:backgroundMark x1="51863" y1="71358" x2="51570" y2="76325"/>
                        <a14:backgroundMark x1="54054" y1="88079" x2="53104" y2="88907"/>
                        <a14:backgroundMark x1="38714" y1="87417" x2="39299" y2="87583"/>
                        <a14:backgroundMark x1="42075" y1="86921" x2="43682" y2="86921"/>
                        <a14:backgroundMark x1="55077" y1="87583" x2="53470" y2="86258"/>
                        <a14:backgroundMark x1="53104" y1="81457" x2="53104" y2="832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151" y="128446"/>
            <a:ext cx="9121510" cy="40243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3429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Force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3379304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377608" y="3833015"/>
            <a:ext cx="4962939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force</a:t>
            </a:r>
            <a:r>
              <a:rPr lang="ko-KR" altLang="en-US" sz="1200" dirty="0"/>
              <a:t> = 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(A0,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(3,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force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(A0);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analogWrite</a:t>
            </a:r>
            <a:r>
              <a:rPr lang="ko-KR" altLang="en-US" sz="1200" dirty="0"/>
              <a:t>(3, </a:t>
            </a:r>
            <a:r>
              <a:rPr lang="ko-KR" altLang="en-US" sz="1200" dirty="0" err="1"/>
              <a:t>force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 //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little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improve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simulation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performance</a:t>
            </a:r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4554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5" b="96702" l="3519" r="99100">
                        <a14:foregroundMark x1="94108" y1="24011" x2="93453" y2="43272"/>
                        <a14:foregroundMark x1="95990" y1="22164" x2="96072" y2="55013"/>
                        <a14:foregroundMark x1="95745" y1="55805" x2="63339" y2="55673"/>
                        <a14:foregroundMark x1="63339" y1="55673" x2="63421" y2="21768"/>
                        <a14:foregroundMark x1="64075" y1="21900" x2="93453" y2="21504"/>
                        <a14:foregroundMark x1="52455" y1="9367" x2="78723" y2="9235"/>
                        <a14:foregroundMark x1="52209" y1="10686" x2="72586" y2="10422"/>
                        <a14:foregroundMark x1="51800" y1="11873" x2="68494" y2="11478"/>
                        <a14:foregroundMark x1="80033" y1="20712" x2="79869" y2="11214"/>
                        <a14:foregroundMark x1="74632" y1="22032" x2="74304" y2="11873"/>
                        <a14:foregroundMark x1="69640" y1="22427" x2="69558" y2="12401"/>
                        <a14:foregroundMark x1="30360" y1="32190" x2="31751" y2="32190"/>
                        <a14:foregroundMark x1="13502" y1="33245" x2="23732" y2="32982"/>
                        <a14:foregroundMark x1="13666" y1="51187" x2="16285" y2="82322"/>
                        <a14:foregroundMark x1="22013" y1="46834" x2="21849" y2="93140"/>
                        <a14:foregroundMark x1="10393" y1="47625" x2="11211" y2="91821"/>
                        <a14:foregroundMark x1="9411" y1="91161" x2="18822" y2="90633"/>
                        <a14:foregroundMark x1="47218" y1="55805" x2="47218" y2="60290"/>
                        <a14:foregroundMark x1="45090" y1="56201" x2="45499" y2="63193"/>
                        <a14:foregroundMark x1="48609" y1="61346" x2="59247" y2="61346"/>
                        <a14:foregroundMark x1="61375" y1="52770" x2="64321" y2="52639"/>
                        <a14:foregroundMark x1="67021" y1="56464" x2="67021" y2="63193"/>
                        <a14:foregroundMark x1="47300" y1="64776" x2="65712" y2="65040"/>
                        <a14:foregroundMark x1="60147" y1="60026" x2="60065" y2="53034"/>
                        <a14:foregroundMark x1="64157" y1="21636" x2="78396" y2="21240"/>
                        <a14:foregroundMark x1="94108" y1="21900" x2="96154" y2="21900"/>
                        <a14:backgroundMark x1="99673" y1="26385" x2="99673" y2="5052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6403" y="809385"/>
            <a:ext cx="8938162" cy="5544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IR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280283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402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9258" y="747025"/>
            <a:ext cx="9028046" cy="600164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#define DECODE_NEC</a:t>
            </a:r>
          </a:p>
          <a:p>
            <a:r>
              <a:rPr lang="en-US" altLang="ko-KR" sz="1200" dirty="0"/>
              <a:t>#define IR_RECEIVE_PIN      3</a:t>
            </a:r>
          </a:p>
          <a:p>
            <a:endParaRPr lang="en-US" altLang="ko-KR" sz="1200" dirty="0"/>
          </a:p>
          <a:p>
            <a:r>
              <a:rPr lang="en-US" altLang="ko-KR" sz="1200" dirty="0"/>
              <a:t>#if !defined(RAW_BUFFER_LENGTH)</a:t>
            </a:r>
          </a:p>
          <a:p>
            <a:r>
              <a:rPr lang="en-US" altLang="ko-KR" sz="1200" dirty="0"/>
              <a:t>// Maximum length of raw duration buffer. Must be even. 100 supports up to 48 bit </a:t>
            </a:r>
            <a:r>
              <a:rPr lang="en-US" altLang="ko-KR" sz="1200" dirty="0" err="1"/>
              <a:t>codings</a:t>
            </a:r>
            <a:r>
              <a:rPr lang="en-US" altLang="ko-KR" sz="1200" dirty="0"/>
              <a:t> inclusive 1 start and</a:t>
            </a:r>
          </a:p>
          <a:p>
            <a:r>
              <a:rPr lang="en-US" altLang="ko-KR" sz="1200" dirty="0"/>
              <a:t>// 1 stop bit.</a:t>
            </a:r>
          </a:p>
          <a:p>
            <a:r>
              <a:rPr lang="en-US" altLang="ko-KR" sz="1200" dirty="0"/>
              <a:t>#define RAW_BUFFER_LENGTH 100                                                                                              \</a:t>
            </a:r>
          </a:p>
          <a:p>
            <a:r>
              <a:rPr lang="en-US" altLang="ko-KR" sz="1200" dirty="0"/>
              <a:t>// #define RAW_BUFFER_LENGTH  112    // </a:t>
            </a:r>
            <a:r>
              <a:rPr lang="en-US" altLang="ko-KR" sz="1200" dirty="0" err="1"/>
              <a:t>MagiQuest</a:t>
            </a:r>
            <a:r>
              <a:rPr lang="en-US" altLang="ko-KR" sz="1200" dirty="0"/>
              <a:t> requires 112 bytes.</a:t>
            </a:r>
          </a:p>
          <a:p>
            <a:r>
              <a:rPr lang="en-US" altLang="ko-KR" sz="1200" dirty="0"/>
              <a:t>#</a:t>
            </a:r>
            <a:r>
              <a:rPr lang="en-US" altLang="ko-KR" sz="1200" dirty="0" err="1"/>
              <a:t>endif</a:t>
            </a:r>
            <a:endParaRPr lang="en-US" altLang="ko-KR" sz="1200" dirty="0"/>
          </a:p>
          <a:p>
            <a:r>
              <a:rPr lang="en-US" altLang="ko-KR" sz="1200" dirty="0" smtClean="0"/>
              <a:t>#</a:t>
            </a:r>
            <a:r>
              <a:rPr lang="en-US" altLang="ko-KR" sz="1200" dirty="0"/>
              <a:t>define EXCLUDE_UNIVERSAL_PROTOCOLS   // Saves up to 1000 bytes program space.</a:t>
            </a:r>
          </a:p>
          <a:p>
            <a:r>
              <a:rPr lang="en-US" altLang="ko-KR" sz="1200" dirty="0"/>
              <a:t>#define EXCLUDE_EXOTIC_PROTOCOLS      // saves around 650 bytes program space if all other protocols are active</a:t>
            </a:r>
          </a:p>
          <a:p>
            <a:r>
              <a:rPr lang="en-US" altLang="ko-KR" sz="1200" dirty="0" smtClean="0"/>
              <a:t>#</a:t>
            </a:r>
            <a:r>
              <a:rPr lang="en-US" altLang="ko-KR" sz="1200" dirty="0"/>
              <a:t>include &lt;IRremote.hpp&gt;</a:t>
            </a:r>
          </a:p>
          <a:p>
            <a:r>
              <a:rPr lang="en-US" altLang="ko-KR" sz="1200" dirty="0" smtClean="0"/>
              <a:t>// </a:t>
            </a:r>
            <a:r>
              <a:rPr lang="en-US" altLang="ko-KR" sz="1200" dirty="0"/>
              <a:t>Give the pin numbers a descriptive name (Pins 5,6 and 7)</a:t>
            </a:r>
          </a:p>
          <a:p>
            <a:r>
              <a:rPr lang="en-US" altLang="ko-KR" sz="1200" dirty="0" err="1"/>
              <a:t>enum</a:t>
            </a:r>
            <a:r>
              <a:rPr lang="en-US" altLang="ko-KR" sz="1200" dirty="0"/>
              <a:t> Led : uint8_t {green = 5, blue, white};  // https://en.cppreference.com/w/cpp/language/enum</a:t>
            </a:r>
          </a:p>
          <a:p>
            <a:r>
              <a:rPr lang="en-US" altLang="ko-KR" sz="1200" dirty="0" smtClean="0"/>
              <a:t>void </a:t>
            </a:r>
            <a:r>
              <a:rPr lang="en-US" altLang="ko-KR" sz="1200" dirty="0"/>
              <a:t>setup()</a:t>
            </a:r>
          </a:p>
          <a:p>
            <a:r>
              <a:rPr lang="en-US" altLang="ko-KR" sz="1200" dirty="0"/>
              <a:t>{ 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Serial.begin</a:t>
            </a:r>
            <a:r>
              <a:rPr lang="en-US" altLang="ko-KR" sz="1200" dirty="0"/>
              <a:t>(115200);</a:t>
            </a:r>
          </a:p>
          <a:p>
            <a:r>
              <a:rPr lang="en-US" altLang="ko-KR" sz="1200" dirty="0"/>
              <a:t>#if defined(__AVR_ATmega32U4__) || defined(SERIAL_PORT_USBVIRTUAL) || defined(SERIAL_USB) || defined(ARDUINO_attiny3217)</a:t>
            </a:r>
          </a:p>
          <a:p>
            <a:r>
              <a:rPr lang="en-US" altLang="ko-KR" sz="1200" dirty="0"/>
              <a:t>  delay(1000);</a:t>
            </a:r>
          </a:p>
          <a:p>
            <a:r>
              <a:rPr lang="en-US" altLang="ko-KR" sz="1200" dirty="0"/>
              <a:t>#</a:t>
            </a:r>
            <a:r>
              <a:rPr lang="en-US" altLang="ko-KR" sz="1200" dirty="0" err="1"/>
              <a:t>endif</a:t>
            </a:r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(F("START " __FILE__ " from " __DATE__ "\r\</a:t>
            </a:r>
            <a:r>
              <a:rPr lang="en-US" altLang="ko-KR" sz="1200" dirty="0" err="1"/>
              <a:t>nUsing</a:t>
            </a:r>
            <a:r>
              <a:rPr lang="en-US" altLang="ko-KR" sz="1200" dirty="0"/>
              <a:t> library version " VERSION_IRREMOTE));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(F("Enabling </a:t>
            </a:r>
            <a:r>
              <a:rPr lang="en-US" altLang="ko-KR" sz="1200" dirty="0" err="1"/>
              <a:t>IRin</a:t>
            </a:r>
            <a:r>
              <a:rPr lang="en-US" altLang="ko-KR" sz="1200" dirty="0"/>
              <a:t>..."));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IrReceiver.begin</a:t>
            </a:r>
            <a:r>
              <a:rPr lang="en-US" altLang="ko-KR" sz="1200" dirty="0"/>
              <a:t>(IR_RECEIVE_PIN, ENABLE_LED_FEEDBACK);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(F("Ready to receive IR signals of protocols: "));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printActiveIRProtocols</a:t>
            </a:r>
            <a:r>
              <a:rPr lang="en-US" altLang="ko-KR" sz="1200" dirty="0"/>
              <a:t>(&amp;Serial);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</a:t>
            </a:r>
            <a:r>
              <a:rPr lang="en-US" altLang="ko-KR" sz="1200" dirty="0"/>
              <a:t>(F("at pin "));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Serial.println</a:t>
            </a:r>
            <a:r>
              <a:rPr lang="en-US" altLang="ko-KR" sz="1200" dirty="0"/>
              <a:t>(IR_RECEIVE_PIN);</a:t>
            </a:r>
          </a:p>
          <a:p>
            <a:r>
              <a:rPr lang="en-US" altLang="ko-KR" sz="1200" dirty="0"/>
              <a:t>    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(Led::green, OUTPUT);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(Led::blue, OUTPUT);</a:t>
            </a:r>
          </a:p>
          <a:p>
            <a:r>
              <a:rPr lang="en-US" altLang="ko-KR" sz="1200" dirty="0"/>
              <a:t>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(Led::white, OUTPUT);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86" y="12125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IR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2832652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88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IR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2832652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908049" y="742032"/>
            <a:ext cx="7467600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IrReceiver.decode</a:t>
            </a:r>
            <a:r>
              <a:rPr lang="ko-KR" altLang="en-US" sz="1200" dirty="0"/>
              <a:t>()) {</a:t>
            </a:r>
          </a:p>
          <a:p>
            <a:r>
              <a:rPr lang="ko-KR" altLang="en-US" sz="1200" dirty="0"/>
              <a:t>   	</a:t>
            </a:r>
            <a:r>
              <a:rPr lang="ko-KR" altLang="en-US" sz="1200" dirty="0" err="1"/>
              <a:t>switch</a:t>
            </a:r>
            <a:r>
              <a:rPr lang="ko-KR" altLang="en-US" sz="1200" dirty="0"/>
              <a:t>(</a:t>
            </a:r>
            <a:r>
              <a:rPr lang="ko-KR" altLang="en-US" sz="1200" dirty="0" err="1"/>
              <a:t>IrReceiver.decodedIRData.command</a:t>
            </a:r>
            <a:r>
              <a:rPr lang="ko-KR" altLang="en-US" sz="1200" dirty="0"/>
              <a:t>) {        </a:t>
            </a:r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case</a:t>
            </a:r>
            <a:r>
              <a:rPr lang="ko-KR" altLang="en-US" sz="1200" dirty="0"/>
              <a:t> 0x10:	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("1");  // </a:t>
            </a:r>
            <a:r>
              <a:rPr lang="ko-KR" altLang="en-US" sz="1200" dirty="0" err="1"/>
              <a:t>Button</a:t>
            </a:r>
            <a:r>
              <a:rPr lang="ko-KR" altLang="en-US" sz="1200" dirty="0"/>
              <a:t> 1</a:t>
            </a:r>
          </a:p>
          <a:p>
            <a:r>
              <a:rPr lang="ko-KR" altLang="en-US" sz="1200" dirty="0"/>
              <a:t>        	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green,HIGH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	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,!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green</a:t>
            </a:r>
            <a:r>
              <a:rPr lang="ko-KR" altLang="en-US" sz="1200" dirty="0"/>
              <a:t>));</a:t>
            </a:r>
          </a:p>
          <a:p>
            <a:r>
              <a:rPr lang="ko-KR" altLang="en-US" sz="1200" dirty="0"/>
              <a:t>          	</a:t>
            </a:r>
            <a:r>
              <a:rPr lang="ko-KR" altLang="en-US" sz="1200" dirty="0" err="1" smtClean="0"/>
              <a:t>break</a:t>
            </a:r>
            <a:r>
              <a:rPr lang="ko-KR" altLang="en-US" sz="1200" dirty="0"/>
              <a:t>;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</a:t>
            </a:r>
            <a:r>
              <a:rPr lang="ko-KR" altLang="en-US" sz="1200" dirty="0" err="1" smtClean="0"/>
              <a:t>case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0x11: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("2"); // </a:t>
            </a:r>
            <a:r>
              <a:rPr lang="ko-KR" altLang="en-US" sz="1200" dirty="0" err="1"/>
              <a:t>Button</a:t>
            </a:r>
            <a:r>
              <a:rPr lang="ko-KR" altLang="en-US" sz="1200" dirty="0"/>
              <a:t> 2  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green,LOW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break</a:t>
            </a:r>
            <a:r>
              <a:rPr lang="ko-KR" altLang="en-US" sz="1200" dirty="0"/>
              <a:t>;          </a:t>
            </a:r>
          </a:p>
          <a:p>
            <a:r>
              <a:rPr lang="ko-KR" altLang="en-US" sz="1200" dirty="0" smtClean="0"/>
              <a:t>        </a:t>
            </a:r>
            <a:r>
              <a:rPr lang="ko-KR" altLang="en-US" sz="1200" dirty="0" err="1"/>
              <a:t>case</a:t>
            </a:r>
            <a:r>
              <a:rPr lang="ko-KR" altLang="en-US" sz="1200" dirty="0"/>
              <a:t> 0x12:	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("3");  // </a:t>
            </a:r>
            <a:r>
              <a:rPr lang="ko-KR" altLang="en-US" sz="1200" dirty="0" err="1"/>
              <a:t>Button</a:t>
            </a:r>
            <a:r>
              <a:rPr lang="ko-KR" altLang="en-US" sz="1200" dirty="0"/>
              <a:t> 3</a:t>
            </a:r>
          </a:p>
          <a:p>
            <a:r>
              <a:rPr lang="ko-KR" altLang="en-US" sz="1200" dirty="0"/>
              <a:t>        	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blue,HIGH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            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break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smtClean="0"/>
              <a:t>        </a:t>
            </a:r>
            <a:r>
              <a:rPr lang="ko-KR" altLang="en-US" sz="1200" dirty="0" err="1" smtClean="0"/>
              <a:t>case</a:t>
            </a:r>
            <a:r>
              <a:rPr lang="ko-KR" altLang="en-US" sz="1200" dirty="0" smtClean="0"/>
              <a:t> 0x14:  </a:t>
            </a:r>
            <a:r>
              <a:rPr lang="ko-KR" altLang="en-US" sz="1200" dirty="0" err="1" smtClean="0"/>
              <a:t>Serial.println</a:t>
            </a:r>
            <a:r>
              <a:rPr lang="ko-KR" altLang="en-US" sz="1200" dirty="0" smtClean="0"/>
              <a:t>("4"); // </a:t>
            </a:r>
            <a:r>
              <a:rPr lang="ko-KR" altLang="en-US" sz="1200" dirty="0" err="1" smtClean="0"/>
              <a:t>Button</a:t>
            </a:r>
            <a:r>
              <a:rPr lang="ko-KR" altLang="en-US" sz="1200" dirty="0" smtClean="0"/>
              <a:t> 4</a:t>
            </a:r>
          </a:p>
          <a:p>
            <a:r>
              <a:rPr lang="ko-KR" altLang="en-US" sz="1200" dirty="0" smtClean="0"/>
              <a:t>          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blue,LOW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break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smtClean="0"/>
              <a:t>        </a:t>
            </a:r>
            <a:r>
              <a:rPr lang="ko-KR" altLang="en-US" sz="1200" dirty="0" err="1"/>
              <a:t>case</a:t>
            </a:r>
            <a:r>
              <a:rPr lang="ko-KR" altLang="en-US" sz="1200" dirty="0"/>
              <a:t> 0x15: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("5"); // </a:t>
            </a:r>
            <a:r>
              <a:rPr lang="ko-KR" altLang="en-US" sz="1200" dirty="0" err="1"/>
              <a:t>Button</a:t>
            </a:r>
            <a:r>
              <a:rPr lang="ko-KR" altLang="en-US" sz="1200" dirty="0"/>
              <a:t> 5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white,HIGH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break</a:t>
            </a:r>
            <a:r>
              <a:rPr lang="ko-KR" altLang="en-US" sz="1200" dirty="0"/>
              <a:t>; </a:t>
            </a:r>
          </a:p>
          <a:p>
            <a:r>
              <a:rPr lang="ko-KR" altLang="en-US" sz="1200" dirty="0" smtClean="0"/>
              <a:t>        </a:t>
            </a:r>
            <a:r>
              <a:rPr lang="ko-KR" altLang="en-US" sz="1200" dirty="0" err="1"/>
              <a:t>case</a:t>
            </a:r>
            <a:r>
              <a:rPr lang="ko-KR" altLang="en-US" sz="1200" dirty="0"/>
              <a:t> 0x16: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("6"); // </a:t>
            </a:r>
            <a:r>
              <a:rPr lang="ko-KR" altLang="en-US" sz="1200" dirty="0" err="1"/>
              <a:t>Button</a:t>
            </a:r>
            <a:r>
              <a:rPr lang="ko-KR" altLang="en-US" sz="1200" dirty="0"/>
              <a:t> 6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Led</a:t>
            </a:r>
            <a:r>
              <a:rPr lang="ko-KR" altLang="en-US" sz="1200" dirty="0"/>
              <a:t>::</a:t>
            </a:r>
            <a:r>
              <a:rPr lang="ko-KR" altLang="en-US" sz="1200" dirty="0" err="1"/>
              <a:t>white,LOW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                  </a:t>
            </a:r>
            <a:r>
              <a:rPr lang="ko-KR" altLang="en-US" sz="1200" dirty="0" err="1"/>
              <a:t>break</a:t>
            </a:r>
            <a:r>
              <a:rPr lang="ko-KR" altLang="en-US" sz="1200" dirty="0"/>
              <a:t>;         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    </a:t>
            </a:r>
            <a:r>
              <a:rPr lang="ko-KR" altLang="en-US" sz="1200" dirty="0" err="1"/>
              <a:t>default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IrReceiver.printIRResultShort</a:t>
            </a:r>
            <a:r>
              <a:rPr lang="ko-KR" altLang="en-US" sz="1200" dirty="0"/>
              <a:t>(&amp;</a:t>
            </a:r>
            <a:r>
              <a:rPr lang="ko-KR" altLang="en-US" sz="1200" dirty="0" err="1"/>
              <a:t>Serial</a:t>
            </a:r>
            <a:r>
              <a:rPr lang="ko-KR" altLang="en-US" sz="1200" dirty="0"/>
              <a:t>);     </a:t>
            </a:r>
          </a:p>
          <a:p>
            <a:r>
              <a:rPr lang="ko-KR" altLang="en-US" sz="1200" dirty="0"/>
              <a:t>    } 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(65);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IrReceiver.resume</a:t>
            </a:r>
            <a:r>
              <a:rPr lang="ko-KR" altLang="en-US" sz="1200" dirty="0"/>
              <a:t>(); // </a:t>
            </a:r>
            <a:r>
              <a:rPr lang="ko-KR" altLang="en-US" sz="1200" dirty="0" err="1"/>
              <a:t>Receive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next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endParaRPr lang="ko-KR" altLang="en-US" sz="1200" dirty="0"/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5113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163417" y="1413885"/>
            <a:ext cx="2895600" cy="36009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&lt;</a:t>
            </a:r>
            <a:r>
              <a:rPr lang="ko-KR" altLang="en-US" sz="1200" dirty="0" err="1"/>
              <a:t>IRremote.h</a:t>
            </a:r>
            <a:r>
              <a:rPr lang="ko-KR" altLang="en-US" sz="1200" dirty="0"/>
              <a:t>&gt;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RED_PIN = 11;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GREEN_PIN = 9;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BLUE_PIN = 10;</a:t>
            </a:r>
          </a:p>
          <a:p>
            <a:r>
              <a:rPr lang="ko-KR" altLang="en-US" sz="1200" dirty="0" err="1"/>
              <a:t>unsigned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lastValue</a:t>
            </a:r>
            <a:r>
              <a:rPr lang="ko-KR" altLang="en-US" sz="1200" dirty="0"/>
              <a:t> = 0;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IRrecv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irrecv</a:t>
            </a:r>
            <a:r>
              <a:rPr lang="ko-KR" altLang="en-US" sz="1200" dirty="0"/>
              <a:t>(8);</a:t>
            </a:r>
          </a:p>
          <a:p>
            <a:r>
              <a:rPr lang="ko-KR" altLang="en-US" sz="1200" dirty="0" err="1"/>
              <a:t>decode_results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results</a:t>
            </a:r>
            <a:r>
              <a:rPr lang="ko-KR" altLang="en-US" sz="1200" dirty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irrecv.enableIRIn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(RED_PIN,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(GREEN_PIN,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(BLUE_PIN, OUTPUT);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6526695" y="1044553"/>
            <a:ext cx="3074505" cy="433965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irrecv.decode</a:t>
            </a:r>
            <a:r>
              <a:rPr lang="ko-KR" altLang="en-US" sz="1200" dirty="0"/>
              <a:t>(&amp;</a:t>
            </a:r>
            <a:r>
              <a:rPr lang="ko-KR" altLang="en-US" sz="1200" dirty="0" err="1"/>
              <a:t>results</a:t>
            </a:r>
            <a:r>
              <a:rPr lang="ko-KR" altLang="en-US" sz="1200" dirty="0"/>
              <a:t>))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if(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 == 0xFFFFFFFF) {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lastValue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}</a:t>
            </a:r>
          </a:p>
          <a:p>
            <a:r>
              <a:rPr lang="ko-KR" altLang="en-US" sz="1200" dirty="0"/>
              <a:t>    if(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 == 4054436099)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printRGB</a:t>
            </a:r>
            <a:r>
              <a:rPr lang="ko-KR" altLang="en-US" sz="1200" dirty="0"/>
              <a:t>(255, 105, 180);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if(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 == 4054436099)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printRGB</a:t>
            </a:r>
            <a:r>
              <a:rPr lang="ko-KR" altLang="en-US" sz="1200" dirty="0"/>
              <a:t>(0, 255, 255);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if(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 == 0xFD48B7)</a:t>
            </a:r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printRGB</a:t>
            </a:r>
            <a:r>
              <a:rPr lang="ko-KR" altLang="en-US" sz="1200" dirty="0"/>
              <a:t>(0, 255, 0);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else</a:t>
            </a:r>
            <a:endParaRPr lang="ko-KR" altLang="en-US" sz="1200" dirty="0"/>
          </a:p>
          <a:p>
            <a:r>
              <a:rPr lang="ko-KR" altLang="en-US" sz="1200" dirty="0"/>
              <a:t>      </a:t>
            </a:r>
            <a:r>
              <a:rPr lang="ko-KR" altLang="en-US" sz="1200" dirty="0" err="1"/>
              <a:t>printRGB</a:t>
            </a:r>
            <a:r>
              <a:rPr lang="ko-KR" altLang="en-US" sz="1200" dirty="0"/>
              <a:t>(0, 0, 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(30);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lastValue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results.value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irrecv.resume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51527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7" l="2049" r="99220">
                        <a14:foregroundMark x1="49366" y1="94868" x2="75317" y2="94868"/>
                        <a14:foregroundMark x1="75610" y1="93204" x2="75317" y2="35229"/>
                        <a14:foregroundMark x1="62341" y1="35922" x2="48683" y2="35645"/>
                        <a14:foregroundMark x1="48780" y1="36338" x2="49268" y2="94036"/>
                        <a14:foregroundMark x1="48878" y1="93620" x2="48683" y2="36338"/>
                        <a14:foregroundMark x1="32098" y1="8460" x2="33659" y2="28710"/>
                        <a14:foregroundMark x1="32976" y1="38696" x2="33171" y2="42025"/>
                        <a14:foregroundMark x1="7707" y1="24411" x2="91707" y2="24133"/>
                        <a14:foregroundMark x1="10146" y1="27323" x2="49366" y2="26768"/>
                        <a14:foregroundMark x1="11610" y1="28988" x2="48683" y2="28710"/>
                        <a14:foregroundMark x1="45854" y1="48682" x2="88976" y2="48544"/>
                        <a14:foregroundMark x1="76098" y1="46325" x2="91024" y2="46741"/>
                        <a14:foregroundMark x1="11512" y1="67129" x2="15902" y2="66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8192" y="955491"/>
            <a:ext cx="8130208" cy="57189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Soil Moisture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4587996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7292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66721" y="938184"/>
            <a:ext cx="4336775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(){ // 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forever</a:t>
            </a:r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power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briefly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sensorpower,HIGH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take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from </a:t>
            </a:r>
            <a:r>
              <a:rPr lang="ko-KR" altLang="en-US" sz="1200" dirty="0" err="1"/>
              <a:t>sensor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sensorpin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off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help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prevent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corrosion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sensorpower,LOW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  </a:t>
            </a:r>
            <a:r>
              <a:rPr lang="ko-KR" altLang="en-US" sz="1200" dirty="0"/>
              <a:t>// print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//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greater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than</a:t>
            </a:r>
            <a:r>
              <a:rPr lang="ko-KR" altLang="en-US" sz="1200" dirty="0"/>
              <a:t> "</a:t>
            </a:r>
            <a:r>
              <a:rPr lang="ko-KR" altLang="en-US" sz="1200" dirty="0" err="1"/>
              <a:t>wet</a:t>
            </a:r>
            <a:r>
              <a:rPr lang="ko-KR" altLang="en-US" sz="1200" dirty="0"/>
              <a:t>" </a:t>
            </a:r>
            <a:r>
              <a:rPr lang="ko-KR" altLang="en-US" sz="1200" dirty="0" err="1"/>
              <a:t>threshold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blue</a:t>
            </a:r>
            <a:r>
              <a:rPr lang="ko-KR" altLang="en-US" sz="1200" dirty="0"/>
              <a:t> LED.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less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"</a:t>
            </a:r>
            <a:r>
              <a:rPr lang="ko-KR" altLang="en-US" sz="1200" dirty="0" err="1"/>
              <a:t>dry</a:t>
            </a:r>
            <a:r>
              <a:rPr lang="ko-KR" altLang="en-US" sz="1200" dirty="0"/>
              <a:t>"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threshold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red</a:t>
            </a:r>
            <a:r>
              <a:rPr lang="ko-KR" altLang="en-US" sz="1200" dirty="0"/>
              <a:t> LED. 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in </a:t>
            </a:r>
            <a:r>
              <a:rPr lang="ko-KR" altLang="en-US" sz="1200" dirty="0" err="1"/>
              <a:t>between</a:t>
            </a:r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two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turn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yellow</a:t>
            </a:r>
            <a:r>
              <a:rPr lang="ko-KR" altLang="en-US" sz="1200" dirty="0"/>
              <a:t> LED.</a:t>
            </a:r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&gt;</a:t>
            </a:r>
            <a:r>
              <a:rPr lang="ko-KR" altLang="en-US" sz="1200" dirty="0" err="1"/>
              <a:t>wet</a:t>
            </a:r>
            <a:r>
              <a:rPr lang="ko-KR" altLang="en-US" sz="1200" dirty="0"/>
              <a:t>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(LED1,LOW);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(LED2,LOW);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(LED3,HIGH);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}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if(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&lt;</a:t>
            </a:r>
            <a:r>
              <a:rPr lang="ko-KR" altLang="en-US" sz="1200" dirty="0" err="1"/>
              <a:t>dry</a:t>
            </a:r>
            <a:r>
              <a:rPr lang="ko-KR" altLang="en-US" sz="1200" dirty="0"/>
              <a:t>){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(LED1,HIGH);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(LED2,LOW);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(LED3,LOW);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}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(LED1,LOW);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(LED2,HIGH);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(LED3,LOW);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  </a:t>
            </a:r>
            <a:r>
              <a:rPr lang="ko-KR" altLang="en-US" sz="1200" dirty="0"/>
              <a:t>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before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taking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next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delayTime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endParaRPr lang="ko-KR" altLang="en-US" sz="1200" dirty="0" smtClean="0"/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</p:txBody>
      </p:sp>
      <p:sp>
        <p:nvSpPr>
          <p:cNvPr id="3" name="직사각형 2"/>
          <p:cNvSpPr/>
          <p:nvPr/>
        </p:nvSpPr>
        <p:spPr>
          <a:xfrm>
            <a:off x="583095" y="942090"/>
            <a:ext cx="6096000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sz="1200" dirty="0"/>
              <a:t>// </a:t>
            </a:r>
            <a:r>
              <a:rPr lang="ko-KR" altLang="en-US" sz="1200" dirty="0" err="1"/>
              <a:t>Arduino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soil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moisture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code</a:t>
            </a:r>
            <a:endParaRPr lang="ko-KR" altLang="en-US" sz="1200" dirty="0"/>
          </a:p>
          <a:p>
            <a:r>
              <a:rPr lang="ko-KR" altLang="en-US" sz="1200" dirty="0"/>
              <a:t>// https://www.sciencebuddies.org/science-fair-projects/project-ideas/PlantBio_p055/plant-biology/arduino-automatic-plant-watering</a:t>
            </a:r>
          </a:p>
          <a:p>
            <a:r>
              <a:rPr lang="ko-KR" altLang="en-US" sz="1200" dirty="0" smtClean="0"/>
              <a:t>// </a:t>
            </a:r>
            <a:r>
              <a:rPr lang="ko-KR" altLang="en-US" sz="1200" dirty="0" err="1"/>
              <a:t>declare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variables</a:t>
            </a:r>
            <a:r>
              <a:rPr lang="ko-KR" altLang="en-US" sz="1200" dirty="0"/>
              <a:t> for </a:t>
            </a:r>
            <a:r>
              <a:rPr lang="ko-KR" altLang="en-US" sz="1200" dirty="0" err="1"/>
              <a:t>pins</a:t>
            </a:r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sensorpin</a:t>
            </a:r>
            <a:r>
              <a:rPr lang="ko-KR" altLang="en-US" sz="1200" dirty="0"/>
              <a:t> = A0;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sensorpower</a:t>
            </a:r>
            <a:r>
              <a:rPr lang="ko-KR" altLang="en-US" sz="1200" dirty="0"/>
              <a:t> = 8;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LED1 = 2;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LED2 = 3;</a:t>
            </a:r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LED3 = 4;</a:t>
            </a:r>
          </a:p>
          <a:p>
            <a:r>
              <a:rPr lang="ko-KR" altLang="en-US" sz="1200" dirty="0" smtClean="0"/>
              <a:t>// </a:t>
            </a:r>
            <a:r>
              <a:rPr lang="ko-KR" altLang="en-US" sz="1200" dirty="0" err="1"/>
              <a:t>variable</a:t>
            </a:r>
            <a:r>
              <a:rPr lang="ko-KR" altLang="en-US" sz="1200" dirty="0"/>
              <a:t> for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endParaRPr lang="ko-KR" altLang="en-US" sz="1200" dirty="0"/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;</a:t>
            </a:r>
          </a:p>
          <a:p>
            <a:r>
              <a:rPr lang="ko-KR" altLang="en-US" sz="1200" dirty="0" smtClean="0"/>
              <a:t>//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 time </a:t>
            </a:r>
            <a:r>
              <a:rPr lang="ko-KR" altLang="en-US" sz="1200" dirty="0" err="1"/>
              <a:t>between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readings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milliseconds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helps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prevent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from </a:t>
            </a:r>
            <a:r>
              <a:rPr lang="ko-KR" altLang="en-US" sz="1200" dirty="0" err="1"/>
              <a:t>corroding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endParaRPr lang="ko-KR" altLang="en-US" sz="1200" dirty="0"/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leaving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powered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all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time</a:t>
            </a:r>
          </a:p>
          <a:p>
            <a:r>
              <a:rPr lang="ko-KR" altLang="en-US" sz="1200" dirty="0"/>
              <a:t>// (</a:t>
            </a:r>
            <a:r>
              <a:rPr lang="ko-KR" altLang="en-US" sz="1200" dirty="0" err="1"/>
              <a:t>note</a:t>
            </a:r>
            <a:r>
              <a:rPr lang="ko-KR" altLang="en-US" sz="1200" dirty="0"/>
              <a:t>: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Tinkercad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simulation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run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slowly</a:t>
            </a:r>
            <a:r>
              <a:rPr lang="ko-KR" altLang="en-US" sz="1200" dirty="0"/>
              <a:t>,</a:t>
            </a:r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you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want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decrease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 time if </a:t>
            </a:r>
            <a:r>
              <a:rPr lang="ko-KR" altLang="en-US" sz="1200" dirty="0" err="1"/>
              <a:t>running</a:t>
            </a:r>
            <a:endParaRPr lang="ko-KR" altLang="en-US" sz="1200" dirty="0"/>
          </a:p>
          <a:p>
            <a:r>
              <a:rPr lang="ko-KR" altLang="en-US" sz="1200" dirty="0"/>
              <a:t>// 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in </a:t>
            </a:r>
            <a:r>
              <a:rPr lang="ko-KR" altLang="en-US" sz="1200" dirty="0" err="1"/>
              <a:t>Tinkercad</a:t>
            </a:r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delayTime</a:t>
            </a:r>
            <a:r>
              <a:rPr lang="ko-KR" altLang="en-US" sz="1200" dirty="0"/>
              <a:t> = 1000; </a:t>
            </a:r>
          </a:p>
          <a:p>
            <a:r>
              <a:rPr lang="ko-KR" altLang="en-US" sz="1200" dirty="0" smtClean="0"/>
              <a:t>// </a:t>
            </a:r>
            <a:r>
              <a:rPr lang="ko-KR" altLang="en-US" sz="1200" dirty="0"/>
              <a:t>"</a:t>
            </a:r>
            <a:r>
              <a:rPr lang="ko-KR" altLang="en-US" sz="1200" dirty="0" err="1"/>
              <a:t>wet</a:t>
            </a:r>
            <a:r>
              <a:rPr lang="ko-KR" altLang="en-US" sz="1200" dirty="0"/>
              <a:t>" and "</a:t>
            </a:r>
            <a:r>
              <a:rPr lang="ko-KR" altLang="en-US" sz="1200" dirty="0" err="1"/>
              <a:t>dry</a:t>
            </a:r>
            <a:r>
              <a:rPr lang="ko-KR" altLang="en-US" sz="1200" dirty="0"/>
              <a:t>" </a:t>
            </a:r>
            <a:r>
              <a:rPr lang="ko-KR" altLang="en-US" sz="1200" dirty="0" err="1"/>
              <a:t>thresholds</a:t>
            </a:r>
            <a:r>
              <a:rPr lang="ko-KR" altLang="en-US" sz="1200" dirty="0"/>
              <a:t> - </a:t>
            </a:r>
            <a:r>
              <a:rPr lang="ko-KR" altLang="en-US" sz="1200" dirty="0" err="1"/>
              <a:t>these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require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calibration</a:t>
            </a:r>
            <a:endParaRPr lang="ko-KR" altLang="en-US" sz="1200" dirty="0"/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wet</a:t>
            </a:r>
            <a:r>
              <a:rPr lang="ko-KR" altLang="en-US" sz="1200" dirty="0"/>
              <a:t> = 800;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dry</a:t>
            </a:r>
            <a:r>
              <a:rPr lang="ko-KR" altLang="en-US" sz="1200" dirty="0"/>
              <a:t> = 500;</a:t>
            </a:r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(){ // 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only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runs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once</a:t>
            </a:r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set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outputs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(LED1,OUTPUT);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(LED2,OUTPUT);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(LED3,OUTPUT);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sensorpower,OUTPUT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initialize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serial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communication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453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Soil Moisture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LED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4587996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5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" b="97234" l="4467" r="96898">
                        <a14:foregroundMark x1="31762" y1="46196" x2="90447" y2="45505"/>
                        <a14:foregroundMark x1="61042" y1="46888" x2="68114" y2="46611"/>
                        <a14:foregroundMark x1="72953" y1="46611" x2="90323" y2="46611"/>
                        <a14:foregroundMark x1="31514" y1="4703" x2="89950" y2="470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247" y="950790"/>
            <a:ext cx="6380214" cy="572319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719391" y="837342"/>
            <a:ext cx="3173896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SENSOR_PIN 2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LED_PIN 13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define</a:t>
            </a:r>
            <a:r>
              <a:rPr lang="ko-KR" altLang="en-US" sz="1200" dirty="0"/>
              <a:t> BUZZ_PIN 6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(SENSOR_PIN, INPUT_PULLUP);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(BUZZ_PIN,OUTPUT);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(LED_PIN,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(SENSOR_PIN) == LOW)</a:t>
            </a:r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(BUZZ_PIN,HIGH);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(LED_PIN, HIGH);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alert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else</a:t>
            </a:r>
            <a:endParaRPr lang="ko-KR" altLang="en-US" sz="1200" dirty="0"/>
          </a:p>
          <a:p>
            <a:r>
              <a:rPr lang="ko-KR" altLang="en-US" sz="1200" dirty="0"/>
              <a:t> 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(BUZZ_PIN,LOW);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(LED_PIN, LOW);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no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alert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4724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Tilt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Sensor with LED and Buzzer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4780356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64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86" y="12125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포토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레지스터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빛 센서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(CDS)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662475"/>
            <a:ext cx="424174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6133174" y="1309418"/>
            <a:ext cx="4856251" cy="489364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sensorPin</a:t>
            </a:r>
            <a:r>
              <a:rPr lang="en-US" altLang="ko-KR" sz="1200" dirty="0"/>
              <a:t> = A0;  //</a:t>
            </a:r>
            <a:r>
              <a:rPr lang="ko-KR" altLang="en-US" sz="1200" dirty="0"/>
              <a:t>아날로그 핀은 입력 명시하지 않아도 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ledPin</a:t>
            </a:r>
            <a:r>
              <a:rPr lang="en-US" altLang="ko-KR" sz="1200" dirty="0"/>
              <a:t> = 9;  // PWM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void setup()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pinMode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ledPin</a:t>
            </a:r>
            <a:r>
              <a:rPr lang="en-US" altLang="ko-KR" sz="1200" dirty="0"/>
              <a:t>, OUTPUT); 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void loop()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analogRead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sensorPin</a:t>
            </a:r>
            <a:r>
              <a:rPr lang="en-US" altLang="ko-KR" sz="1200" dirty="0"/>
              <a:t>); 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adjustBrightness</a:t>
            </a:r>
            <a:r>
              <a:rPr lang="en-US" altLang="ko-KR" sz="1200" dirty="0"/>
              <a:t>(); //LED </a:t>
            </a:r>
            <a:r>
              <a:rPr lang="ko-KR" altLang="en-US" sz="1200" dirty="0"/>
              <a:t>밝기 조절 함수</a:t>
            </a:r>
          </a:p>
          <a:p>
            <a:r>
              <a:rPr lang="ko-KR" altLang="en-US" sz="1200" dirty="0"/>
              <a:t>    </a:t>
            </a:r>
            <a:r>
              <a:rPr lang="en-US" altLang="ko-KR" sz="1200" dirty="0" err="1"/>
              <a:t>analogWrite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ledPin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); </a:t>
            </a:r>
          </a:p>
          <a:p>
            <a:r>
              <a:rPr lang="en-US" altLang="ko-KR" sz="1200" dirty="0"/>
              <a:t>}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void </a:t>
            </a:r>
            <a:r>
              <a:rPr lang="en-US" altLang="ko-KR" sz="1200" dirty="0" err="1"/>
              <a:t>adjustBrightness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 = map(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, 500, 1023, 0, 255);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 = constrain(</a:t>
            </a:r>
            <a:r>
              <a:rPr lang="en-US" altLang="ko-KR" sz="1200" dirty="0" err="1"/>
              <a:t>lightLevel</a:t>
            </a:r>
            <a:r>
              <a:rPr lang="en-US" altLang="ko-KR" sz="1200" dirty="0"/>
              <a:t>, 0, 255);</a:t>
            </a:r>
          </a:p>
          <a:p>
            <a:r>
              <a:rPr lang="en-US" altLang="ko-KR" sz="1200" dirty="0"/>
              <a:t>      //</a:t>
            </a:r>
            <a:r>
              <a:rPr lang="en-US" altLang="ko-KR" sz="1200" dirty="0" err="1"/>
              <a:t>lightlevel</a:t>
            </a:r>
            <a:r>
              <a:rPr lang="ko-KR" altLang="en-US" sz="1200" dirty="0"/>
              <a:t>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작으면 </a:t>
            </a:r>
            <a:r>
              <a:rPr lang="en-US" altLang="ko-KR" sz="1200" dirty="0"/>
              <a:t>0</a:t>
            </a:r>
            <a:r>
              <a:rPr lang="ko-KR" altLang="en-US" sz="1200" dirty="0"/>
              <a:t>을 출력 </a:t>
            </a:r>
          </a:p>
          <a:p>
            <a:r>
              <a:rPr lang="ko-KR" altLang="en-US" sz="1200" dirty="0"/>
              <a:t>      </a:t>
            </a:r>
            <a:r>
              <a:rPr lang="en-US" altLang="ko-KR" sz="1200" dirty="0"/>
              <a:t>//255</a:t>
            </a:r>
            <a:r>
              <a:rPr lang="ko-KR" altLang="en-US" sz="1200" dirty="0"/>
              <a:t>보다 크면 </a:t>
            </a:r>
            <a:r>
              <a:rPr lang="en-US" altLang="ko-KR" sz="1200" dirty="0"/>
              <a:t>255</a:t>
            </a:r>
            <a:r>
              <a:rPr lang="ko-KR" altLang="en-US" sz="1200" dirty="0"/>
              <a:t>를 출력</a:t>
            </a:r>
            <a:r>
              <a:rPr lang="en-US" altLang="ko-KR" sz="1200" dirty="0"/>
              <a:t>, 0~255</a:t>
            </a:r>
            <a:r>
              <a:rPr lang="ko-KR" altLang="en-US" sz="1200" dirty="0"/>
              <a:t>사이의 </a:t>
            </a:r>
            <a:r>
              <a:rPr lang="ko-KR" altLang="en-US" sz="1200" dirty="0" err="1"/>
              <a:t>숫자면</a:t>
            </a:r>
            <a:r>
              <a:rPr lang="ko-KR" altLang="en-US" sz="1200" dirty="0"/>
              <a:t> 그대로 출력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55" b="98540" l="30417" r="72292">
                        <a14:foregroundMark x1="41875" y1="5839" x2="68125" y2="6083"/>
                        <a14:foregroundMark x1="42708" y1="6083" x2="68438" y2="5109"/>
                        <a14:foregroundMark x1="41875" y1="44161" x2="68438" y2="44282"/>
                        <a14:foregroundMark x1="39323" y1="42214" x2="39323" y2="92336"/>
                        <a14:foregroundMark x1="33281" y1="62044" x2="42135" y2="61800"/>
                        <a14:foregroundMark x1="40104" y1="94647" x2="57604" y2="94647"/>
                        <a14:foregroundMark x1="57604" y1="91363" x2="41406" y2="90024"/>
                        <a14:foregroundMark x1="41406" y1="89416" x2="41563" y2="49148"/>
                        <a14:foregroundMark x1="40260" y1="43917" x2="40104" y2="89051"/>
                        <a14:foregroundMark x1="40729" y1="46959" x2="40833" y2="87348"/>
                        <a14:foregroundMark x1="42656" y1="91606" x2="48698" y2="91971"/>
                        <a14:foregroundMark x1="61146" y1="47324" x2="61302" y2="44282"/>
                        <a14:foregroundMark x1="42552" y1="45012" x2="56042" y2="445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52" r="29504"/>
          <a:stretch/>
        </p:blipFill>
        <p:spPr>
          <a:xfrm>
            <a:off x="389635" y="952500"/>
            <a:ext cx="5487463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315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26" b="94234" l="1984" r="96270">
                        <a14:foregroundMark x1="6825" y1="37232" x2="18492" y2="40527"/>
                        <a14:foregroundMark x1="5079" y1="60956" x2="19524" y2="60791"/>
                        <a14:foregroundMark x1="19603" y1="58320" x2="19444" y2="34267"/>
                        <a14:foregroundMark x1="19127" y1="35750" x2="4365" y2="36079"/>
                        <a14:foregroundMark x1="4048" y1="36738" x2="4206" y2="59802"/>
                        <a14:foregroundMark x1="4444" y1="62109" x2="5159" y2="61779"/>
                        <a14:foregroundMark x1="12698" y1="64250" x2="12857" y2="81549"/>
                        <a14:foregroundMark x1="11429" y1="65733" x2="11508" y2="86326"/>
                        <a14:foregroundMark x1="15238" y1="87974" x2="29365" y2="87315"/>
                        <a14:foregroundMark x1="13968" y1="90445" x2="31667" y2="90280"/>
                        <a14:foregroundMark x1="27222" y1="84185" x2="76429" y2="84185"/>
                        <a14:foregroundMark x1="76429" y1="18616" x2="31349" y2="18451"/>
                        <a14:foregroundMark x1="73333" y1="25041" x2="84921" y2="24876"/>
                        <a14:foregroundMark x1="24365" y1="12026" x2="32302" y2="11532"/>
                        <a14:foregroundMark x1="34286" y1="14168" x2="34603" y2="17792"/>
                        <a14:foregroundMark x1="91905" y1="53542" x2="91905" y2="56672"/>
                        <a14:foregroundMark x1="91984" y1="33114" x2="91905" y2="29489"/>
                        <a14:foregroundMark x1="89048" y1="58649" x2="89048" y2="55354"/>
                        <a14:foregroundMark x1="53095" y1="51071" x2="60873" y2="52389"/>
                        <a14:backgroundMark x1="81587" y1="37232" x2="81825" y2="43328"/>
                        <a14:backgroundMark x1="84524" y1="71170" x2="83333" y2="72488"/>
                        <a14:backgroundMark x1="87381" y1="29984" x2="87381" y2="273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86" y="1997765"/>
            <a:ext cx="8234432" cy="39669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785" y="835743"/>
            <a:ext cx="3848637" cy="55443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86" y="121254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Gas Sensor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1920599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394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67" b="99600" l="3280" r="98519">
                        <a14:foregroundMark x1="10899" y1="78400" x2="19471" y2="78400"/>
                        <a14:foregroundMark x1="28466" y1="78267" x2="31429" y2="78533"/>
                        <a14:foregroundMark x1="96402" y1="48000" x2="95873" y2="59467"/>
                        <a14:foregroundMark x1="96296" y1="75200" x2="61376" y2="75200"/>
                        <a14:foregroundMark x1="61799" y1="48267" x2="61905" y2="56533"/>
                        <a14:foregroundMark x1="62963" y1="48800" x2="71746" y2="48800"/>
                        <a14:foregroundMark x1="95344" y1="47867" x2="69206" y2="47467"/>
                        <a14:foregroundMark x1="82857" y1="47600" x2="95132" y2="47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4234" y="1769270"/>
            <a:ext cx="5978808" cy="474508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784574" y="117693"/>
            <a:ext cx="6185451" cy="67403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Keypad.h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 err="1" smtClean="0"/>
              <a:t>const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numRows</a:t>
            </a:r>
            <a:r>
              <a:rPr lang="ko-KR" altLang="en-US" sz="1200" dirty="0"/>
              <a:t>= 4; //</a:t>
            </a:r>
            <a:r>
              <a:rPr lang="ko-KR" altLang="en-US" sz="1200" dirty="0" err="1"/>
              <a:t>number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rows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endParaRPr lang="ko-KR" altLang="en-US" sz="1200" dirty="0"/>
          </a:p>
          <a:p>
            <a:r>
              <a:rPr lang="ko-KR" altLang="en-US" sz="1200" dirty="0" err="1"/>
              <a:t>const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numCols</a:t>
            </a:r>
            <a:r>
              <a:rPr lang="ko-KR" altLang="en-US" sz="1200" dirty="0"/>
              <a:t>= 4; //</a:t>
            </a:r>
            <a:r>
              <a:rPr lang="ko-KR" altLang="en-US" sz="1200" dirty="0" err="1"/>
              <a:t>number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endParaRPr lang="ko-KR" altLang="en-US" sz="1200" dirty="0"/>
          </a:p>
          <a:p>
            <a:r>
              <a:rPr lang="ko-KR" altLang="en-US" sz="1200" dirty="0" smtClean="0"/>
              <a:t>//</a:t>
            </a:r>
            <a:r>
              <a:rPr lang="ko-KR" altLang="en-US" sz="1200" dirty="0" err="1"/>
              <a:t>keymap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defines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pressed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according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row</a:t>
            </a:r>
            <a:r>
              <a:rPr lang="ko-KR" altLang="en-US" sz="1200" dirty="0"/>
              <a:t> and 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just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as</a:t>
            </a:r>
            <a:endParaRPr lang="en-US" altLang="ko-KR" sz="1200" dirty="0" smtClean="0"/>
          </a:p>
          <a:p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appears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endParaRPr lang="ko-KR" altLang="en-US" sz="1200" dirty="0"/>
          </a:p>
          <a:p>
            <a:r>
              <a:rPr lang="ko-KR" altLang="en-US" sz="1200" dirty="0" err="1"/>
              <a:t>char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keymap</a:t>
            </a:r>
            <a:r>
              <a:rPr lang="ko-KR" altLang="en-US" sz="1200" dirty="0"/>
              <a:t>[</a:t>
            </a:r>
            <a:r>
              <a:rPr lang="ko-KR" altLang="en-US" sz="1200" dirty="0" err="1"/>
              <a:t>numRows</a:t>
            </a:r>
            <a:r>
              <a:rPr lang="ko-KR" altLang="en-US" sz="1200" dirty="0"/>
              <a:t>][</a:t>
            </a:r>
            <a:r>
              <a:rPr lang="ko-KR" altLang="en-US" sz="1200" dirty="0" err="1"/>
              <a:t>numCols</a:t>
            </a:r>
            <a:r>
              <a:rPr lang="ko-KR" altLang="en-US" sz="1200" dirty="0"/>
              <a:t>]=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{'1', '2', '3', '</a:t>
            </a:r>
            <a:r>
              <a:rPr lang="ko-KR" altLang="en-US" sz="1200" dirty="0" err="1"/>
              <a:t>A</a:t>
            </a:r>
            <a:r>
              <a:rPr lang="ko-KR" altLang="en-US" sz="1200" dirty="0"/>
              <a:t>'}, </a:t>
            </a:r>
          </a:p>
          <a:p>
            <a:r>
              <a:rPr lang="ko-KR" altLang="en-US" sz="1200" dirty="0"/>
              <a:t>{'4', '5', '6', '</a:t>
            </a:r>
            <a:r>
              <a:rPr lang="ko-KR" altLang="en-US" sz="1200" dirty="0" err="1"/>
              <a:t>B</a:t>
            </a:r>
            <a:r>
              <a:rPr lang="ko-KR" altLang="en-US" sz="1200" dirty="0"/>
              <a:t>'}, </a:t>
            </a:r>
          </a:p>
          <a:p>
            <a:r>
              <a:rPr lang="ko-KR" altLang="en-US" sz="1200" dirty="0"/>
              <a:t>{'7', '8', '9', 'C'},</a:t>
            </a:r>
          </a:p>
          <a:p>
            <a:r>
              <a:rPr lang="ko-KR" altLang="en-US" sz="1200" dirty="0"/>
              <a:t>{'*', '0', '#', '</a:t>
            </a:r>
            <a:r>
              <a:rPr lang="ko-KR" altLang="en-US" sz="1200" dirty="0" err="1"/>
              <a:t>D</a:t>
            </a:r>
            <a:r>
              <a:rPr lang="ko-KR" altLang="en-US" sz="1200" dirty="0"/>
              <a:t>'}</a:t>
            </a:r>
          </a:p>
          <a:p>
            <a:r>
              <a:rPr lang="ko-KR" altLang="en-US" sz="1200" dirty="0"/>
              <a:t>};</a:t>
            </a:r>
          </a:p>
          <a:p>
            <a:r>
              <a:rPr lang="ko-KR" altLang="en-US" sz="1200" dirty="0" smtClean="0"/>
              <a:t>//</a:t>
            </a:r>
            <a:r>
              <a:rPr lang="ko-KR" altLang="en-US" sz="1200" dirty="0" err="1"/>
              <a:t>Code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shows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connections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arduino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terminals</a:t>
            </a:r>
            <a:endParaRPr lang="ko-KR" altLang="en-US" sz="1200" dirty="0"/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rowPins</a:t>
            </a:r>
            <a:r>
              <a:rPr lang="ko-KR" altLang="en-US" sz="1200" dirty="0"/>
              <a:t>[</a:t>
            </a:r>
            <a:r>
              <a:rPr lang="ko-KR" altLang="en-US" sz="1200" dirty="0" err="1"/>
              <a:t>numRows</a:t>
            </a:r>
            <a:r>
              <a:rPr lang="ko-KR" altLang="en-US" sz="1200" dirty="0"/>
              <a:t>] = {9,8,7,6}; //</a:t>
            </a:r>
            <a:r>
              <a:rPr lang="ko-KR" altLang="en-US" sz="1200" dirty="0" err="1"/>
              <a:t>Rows</a:t>
            </a:r>
            <a:r>
              <a:rPr lang="ko-KR" altLang="en-US" sz="1200" dirty="0"/>
              <a:t> 0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3</a:t>
            </a:r>
          </a:p>
          <a:p>
            <a:r>
              <a:rPr lang="ko-KR" altLang="en-US" sz="1200" dirty="0" err="1"/>
              <a:t>byte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colPins</a:t>
            </a:r>
            <a:r>
              <a:rPr lang="ko-KR" altLang="en-US" sz="1200" dirty="0"/>
              <a:t>[</a:t>
            </a:r>
            <a:r>
              <a:rPr lang="ko-KR" altLang="en-US" sz="1200" dirty="0" err="1"/>
              <a:t>numCols</a:t>
            </a:r>
            <a:r>
              <a:rPr lang="ko-KR" altLang="en-US" sz="1200" dirty="0"/>
              <a:t>]= {5,4,3,2}; //</a:t>
            </a:r>
            <a:r>
              <a:rPr lang="ko-KR" altLang="en-US" sz="1200" dirty="0" err="1"/>
              <a:t>Columns</a:t>
            </a:r>
            <a:r>
              <a:rPr lang="ko-KR" altLang="en-US" sz="1200" dirty="0"/>
              <a:t> 0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3</a:t>
            </a:r>
          </a:p>
          <a:p>
            <a:r>
              <a:rPr lang="ko-KR" altLang="en-US" sz="1200" dirty="0" smtClean="0"/>
              <a:t>//</a:t>
            </a:r>
            <a:r>
              <a:rPr lang="ko-KR" altLang="en-US" sz="1200" dirty="0" err="1"/>
              <a:t>initializes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instance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class</a:t>
            </a:r>
            <a:endParaRPr lang="ko-KR" altLang="en-US" sz="1200" dirty="0"/>
          </a:p>
          <a:p>
            <a:r>
              <a:rPr lang="ko-KR" altLang="en-US" sz="1200" dirty="0" err="1"/>
              <a:t>Keypad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myKeypad</a:t>
            </a:r>
            <a:r>
              <a:rPr lang="ko-KR" altLang="en-US" sz="1200" dirty="0"/>
              <a:t>= </a:t>
            </a:r>
            <a:r>
              <a:rPr lang="ko-KR" altLang="en-US" sz="1200" dirty="0" err="1"/>
              <a:t>Keypad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makeKeymap</a:t>
            </a:r>
            <a:r>
              <a:rPr lang="ko-KR" altLang="en-US" sz="1200" dirty="0"/>
              <a:t>(</a:t>
            </a:r>
            <a:r>
              <a:rPr lang="ko-KR" altLang="en-US" sz="1200" dirty="0" err="1"/>
              <a:t>keymap</a:t>
            </a:r>
            <a:r>
              <a:rPr lang="ko-KR" altLang="en-US" sz="1200" dirty="0"/>
              <a:t>), </a:t>
            </a:r>
            <a:r>
              <a:rPr lang="ko-KR" altLang="en-US" sz="1200" dirty="0" err="1"/>
              <a:t>rowPins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colPins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numRows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numCols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Serial.begin</a:t>
            </a:r>
            <a:r>
              <a:rPr lang="ko-KR" altLang="en-US" sz="1200" dirty="0" smtClean="0"/>
              <a:t>(9600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/>
              <a:t>//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pressed</a:t>
            </a:r>
            <a:r>
              <a:rPr lang="ko-KR" altLang="en-US" sz="1200" dirty="0"/>
              <a:t>, 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stored</a:t>
            </a:r>
            <a:r>
              <a:rPr lang="ko-KR" altLang="en-US" sz="1200" dirty="0"/>
              <a:t> in '</a:t>
            </a:r>
            <a:r>
              <a:rPr lang="ko-KR" altLang="en-US" sz="1200" dirty="0" err="1"/>
              <a:t>keypressed</a:t>
            </a:r>
            <a:r>
              <a:rPr lang="ko-KR" altLang="en-US" sz="1200" dirty="0"/>
              <a:t>' </a:t>
            </a:r>
            <a:r>
              <a:rPr lang="ko-KR" altLang="en-US" sz="1200" dirty="0" err="1"/>
              <a:t>variable</a:t>
            </a:r>
            <a:endParaRPr lang="ko-KR" altLang="en-US" sz="1200" dirty="0"/>
          </a:p>
          <a:p>
            <a:r>
              <a:rPr lang="ko-KR" altLang="en-US" sz="1200" dirty="0"/>
              <a:t>//</a:t>
            </a:r>
            <a:r>
              <a:rPr lang="ko-KR" altLang="en-US" sz="1200" dirty="0" err="1"/>
              <a:t>If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equal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'NO_KEY', </a:t>
            </a:r>
            <a:r>
              <a:rPr lang="ko-KR" altLang="en-US" sz="1200" dirty="0" err="1"/>
              <a:t>then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printed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out</a:t>
            </a:r>
            <a:endParaRPr lang="ko-KR" altLang="en-US" sz="1200" dirty="0"/>
          </a:p>
          <a:p>
            <a:r>
              <a:rPr lang="ko-KR" altLang="en-US" sz="1200" dirty="0"/>
              <a:t>//if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=17, </a:t>
            </a:r>
            <a:r>
              <a:rPr lang="ko-KR" altLang="en-US" sz="1200" dirty="0" err="1"/>
              <a:t>then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count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reset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back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0 </a:t>
            </a:r>
            <a:endParaRPr lang="en-US" altLang="ko-KR" sz="1200" dirty="0" smtClean="0"/>
          </a:p>
          <a:p>
            <a:r>
              <a:rPr lang="en-US" altLang="ko-KR" sz="1200" dirty="0" smtClean="0"/>
              <a:t>//</a:t>
            </a:r>
            <a:r>
              <a:rPr lang="ko-KR" altLang="en-US" sz="1200" dirty="0" smtClean="0"/>
              <a:t>(</a:t>
            </a:r>
            <a:r>
              <a:rPr lang="ko-KR" altLang="en-US" sz="1200" dirty="0" err="1"/>
              <a:t>this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means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no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pressed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whole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keypad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scan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process</a:t>
            </a:r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char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keypressed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myKeypad.getKey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 smtClean="0"/>
              <a:t>  if </a:t>
            </a:r>
            <a:r>
              <a:rPr lang="ko-KR" altLang="en-US" sz="1200" dirty="0"/>
              <a:t>(</a:t>
            </a:r>
            <a:r>
              <a:rPr lang="ko-KR" altLang="en-US" sz="1200" dirty="0" err="1"/>
              <a:t>keypressed</a:t>
            </a:r>
            <a:r>
              <a:rPr lang="ko-KR" altLang="en-US" sz="1200" dirty="0"/>
              <a:t> != NO_KEY)</a:t>
            </a:r>
          </a:p>
          <a:p>
            <a:r>
              <a:rPr lang="ko-KR" altLang="en-US" sz="1200" dirty="0" smtClean="0"/>
              <a:t>  {</a:t>
            </a:r>
            <a:endParaRPr lang="ko-KR" altLang="en-US" sz="1200" dirty="0"/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Serial.println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keypressed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 smtClean="0"/>
              <a:t>  }</a:t>
            </a:r>
            <a:endParaRPr lang="ko-KR" altLang="en-US" sz="1200" dirty="0"/>
          </a:p>
          <a:p>
            <a:r>
              <a:rPr lang="ko-KR" altLang="en-US" sz="1200" dirty="0"/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1864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Keypad 4x4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1920599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73" b="97842" l="4267" r="96400">
                        <a14:foregroundMark x1="38133" y1="62878" x2="62400" y2="63597"/>
                        <a14:foregroundMark x1="64400" y1="61727" x2="42267" y2="61727"/>
                        <a14:foregroundMark x1="73067" y1="61007" x2="72800" y2="67482"/>
                        <a14:foregroundMark x1="71467" y1="60719" x2="71333" y2="66763"/>
                        <a14:foregroundMark x1="5600" y1="56835" x2="48267" y2="56259"/>
                        <a14:foregroundMark x1="5867" y1="27914" x2="48133" y2="27626"/>
                        <a14:foregroundMark x1="43467" y1="57410" x2="46133" y2="574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3383" y="485315"/>
            <a:ext cx="6610434" cy="61256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41216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Keypad 4x4 with password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417762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02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DIP Switch DPST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2548976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91" b="97441" l="1698" r="98213">
                        <a14:foregroundMark x1="39500" y1="7495" x2="95264" y2="7861"/>
                        <a14:foregroundMark x1="39321" y1="80439" x2="95442" y2="79707"/>
                        <a14:backgroundMark x1="43789" y1="731" x2="76318" y2="14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716" y="1810604"/>
            <a:ext cx="7912211" cy="38677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927" y="1200949"/>
            <a:ext cx="3772426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92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89" b="100000" l="1818" r="98947">
                        <a14:foregroundMark x1="39809" y1="7377" x2="97225" y2="7377"/>
                        <a14:foregroundMark x1="40000" y1="85861" x2="97225" y2="846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0198" y="2160277"/>
            <a:ext cx="8671550" cy="40494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176" y="1910503"/>
            <a:ext cx="1705213" cy="42296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86" y="121254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DIP Switch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SPST x 4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07476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94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3500" l="1514" r="98202">
                        <a14:foregroundMark x1="39262" y1="75833" x2="95743" y2="75833"/>
                        <a14:foregroundMark x1="42006" y1="76667" x2="93283" y2="76833"/>
                        <a14:foregroundMark x1="39451" y1="12500" x2="95932" y2="12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1335" y="1811659"/>
            <a:ext cx="7883882" cy="4475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760" y="1711817"/>
            <a:ext cx="1752845" cy="42868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86" y="121254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DIP Switch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SPST x 6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07476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5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37" b="100000" l="4058" r="98560">
                        <a14:foregroundMark x1="36126" y1="97829" x2="70681" y2="97685"/>
                        <a14:foregroundMark x1="34555" y1="45586" x2="34424" y2="96237"/>
                        <a14:foregroundMark x1="35733" y1="44573" x2="40183" y2="43994"/>
                        <a14:foregroundMark x1="37958" y1="45297" x2="96728" y2="45297"/>
                        <a14:foregroundMark x1="43848" y1="46165" x2="93717" y2="45731"/>
                        <a14:foregroundMark x1="44372" y1="49493" x2="62042" y2="49493"/>
                        <a14:foregroundMark x1="63351" y1="50217" x2="63743" y2="53546"/>
                        <a14:foregroundMark x1="74476" y1="49783" x2="74476" y2="52388"/>
                        <a14:foregroundMark x1="67016" y1="48046" x2="72906" y2="47902"/>
                        <a14:foregroundMark x1="37435" y1="4197" x2="96466" y2="4776"/>
                        <a14:foregroundMark x1="61126" y1="3907" x2="93848" y2="37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142" y="971550"/>
            <a:ext cx="5998060" cy="5424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슬라이드 스위치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249768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6943725" y="2980177"/>
            <a:ext cx="2600325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(8,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(7, INPUT);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(7);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== HIGH)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HIGH);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60" b="97065" l="985" r="99261">
                        <a14:foregroundMark x1="2135" y1="3837" x2="52956" y2="4966"/>
                        <a14:foregroundMark x1="2217" y1="94582" x2="53038" y2="94582"/>
                        <a14:foregroundMark x1="53038" y1="90519" x2="56076" y2="90293"/>
                        <a14:foregroundMark x1="57389" y1="87585" x2="57143" y2="50339"/>
                        <a14:foregroundMark x1="59031" y1="48758" x2="62562" y2="48081"/>
                        <a14:foregroundMark x1="62562" y1="48081" x2="62562" y2="48081"/>
                        <a14:foregroundMark x1="63136" y1="47856" x2="63957" y2="47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1325" y="361611"/>
            <a:ext cx="4972859" cy="180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153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90" b="98540" l="4061" r="97970">
                        <a14:foregroundMark x1="72970" y1="95766" x2="95558" y2="95182"/>
                        <a14:foregroundMark x1="94924" y1="45109" x2="95178" y2="96788"/>
                        <a14:foregroundMark x1="70685" y1="97372" x2="94289" y2="97518"/>
                        <a14:foregroundMark x1="90228" y1="44234" x2="94289" y2="44234"/>
                        <a14:foregroundMark x1="92005" y1="5255" x2="36548" y2="5401"/>
                        <a14:foregroundMark x1="36929" y1="45547" x2="91624" y2="452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797" y="1029072"/>
            <a:ext cx="6503434" cy="565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368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PIR 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센서로 </a:t>
            </a:r>
            <a:r>
              <a:rPr lang="ko-KR" altLang="en-US" sz="2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현관등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만들기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3666931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7806611" y="2147595"/>
            <a:ext cx="2531707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(8,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(7, INPUT);</a:t>
            </a:r>
          </a:p>
          <a:p>
            <a:r>
              <a:rPr lang="ko-KR" altLang="en-US" sz="1200" dirty="0"/>
              <a:t>}</a:t>
            </a:r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(7);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if(</a:t>
            </a:r>
            <a:r>
              <a:rPr lang="ko-KR" altLang="en-US" sz="1200" dirty="0" err="1"/>
              <a:t>readValue</a:t>
            </a:r>
            <a:r>
              <a:rPr lang="ko-KR" altLang="en-US" sz="1200" dirty="0"/>
              <a:t> == HIGH)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HIGH);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(8, LOW);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0169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5275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Motion Detection using PIR Sensor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5331789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01" b="97509" l="997" r="98821">
                        <a14:foregroundMark x1="56120" y1="19751" x2="84587" y2="21708"/>
                        <a14:foregroundMark x1="61106" y1="62456" x2="93744" y2="60498"/>
                        <a14:foregroundMark x1="94016" y1="61744" x2="93926" y2="32918"/>
                        <a14:foregroundMark x1="94198" y1="61922" x2="90752" y2="61922"/>
                        <a14:foregroundMark x1="92838" y1="63167" x2="65639" y2="62989"/>
                        <a14:foregroundMark x1="37806" y1="31495" x2="72257" y2="29715"/>
                        <a14:foregroundMark x1="49139" y1="39146" x2="58749" y2="38790"/>
                        <a14:foregroundMark x1="41432" y1="93238" x2="91206" y2="92705"/>
                        <a14:foregroundMark x1="8794" y1="56940" x2="17860" y2="56940"/>
                        <a14:foregroundMark x1="24751" y1="57473" x2="26745" y2="57651"/>
                        <a14:foregroundMark x1="40073" y1="84698" x2="40073" y2="91815"/>
                        <a14:foregroundMark x1="48413" y1="45552" x2="48232" y2="39858"/>
                        <a14:foregroundMark x1="37262" y1="46263" x2="37353" y2="31139"/>
                        <a14:foregroundMark x1="89302" y1="15836" x2="90934" y2="22242"/>
                        <a14:foregroundMark x1="86945" y1="17438" x2="90118" y2="22242"/>
                        <a14:foregroundMark x1="92384" y1="63879" x2="92384" y2="900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3303" y="1502229"/>
            <a:ext cx="8918222" cy="45440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916955" y="1696741"/>
            <a:ext cx="2615681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pir_pin</a:t>
            </a:r>
            <a:r>
              <a:rPr lang="ko-KR" altLang="en-US" sz="1200" dirty="0"/>
              <a:t>=12;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buzzer_pin</a:t>
            </a:r>
            <a:r>
              <a:rPr lang="ko-KR" altLang="en-US" sz="1200" dirty="0"/>
              <a:t>=2;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pir_pin,INPUT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buzzer_pin,OUTPUT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motion</a:t>
            </a:r>
            <a:r>
              <a:rPr lang="ko-KR" altLang="en-US" sz="1200" dirty="0"/>
              <a:t>=0;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motion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digitalRead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pir_pin</a:t>
            </a:r>
            <a:r>
              <a:rPr lang="ko-KR" altLang="en-US" sz="1200" dirty="0"/>
              <a:t>); </a:t>
            </a:r>
          </a:p>
          <a:p>
            <a:r>
              <a:rPr lang="ko-KR" altLang="en-US" sz="1200" dirty="0"/>
              <a:t>  if (</a:t>
            </a:r>
            <a:r>
              <a:rPr lang="ko-KR" altLang="en-US" sz="1200" dirty="0" err="1"/>
              <a:t>motion</a:t>
            </a:r>
            <a:r>
              <a:rPr lang="ko-KR" altLang="en-US" sz="1200" dirty="0"/>
              <a:t>==HIGH){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buzzer_pin,HIGH</a:t>
            </a:r>
            <a:r>
              <a:rPr lang="ko-KR" altLang="en-US" sz="1200" dirty="0"/>
              <a:t>); 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else</a:t>
            </a:r>
            <a:r>
              <a:rPr lang="ko-KR" altLang="en-US" sz="1200" dirty="0"/>
              <a:t> {</a:t>
            </a:r>
          </a:p>
          <a:p>
            <a:r>
              <a:rPr lang="ko-KR" altLang="en-US" sz="1200" dirty="0"/>
              <a:t> 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buzzer_pin,LOW</a:t>
            </a:r>
            <a:r>
              <a:rPr lang="ko-KR" altLang="en-US" sz="1200" dirty="0"/>
              <a:t>);   </a:t>
            </a:r>
          </a:p>
          <a:p>
            <a:r>
              <a:rPr lang="ko-KR" altLang="en-US" sz="1200" dirty="0"/>
              <a:t>  }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(15);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8303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6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6" b="98772" l="3365" r="98197">
                        <a14:foregroundMark x1="39904" y1="4775" x2="96514" y2="5321"/>
                        <a14:foregroundMark x1="95553" y1="4502" x2="96755" y2="4775"/>
                        <a14:foregroundMark x1="96755" y1="45703" x2="39543" y2="45703"/>
                        <a14:foregroundMark x1="93870" y1="45566" x2="93630" y2="96999"/>
                        <a14:foregroundMark x1="71154" y1="97408" x2="92668" y2="97544"/>
                        <a14:foregroundMark x1="69111" y1="90996" x2="69351" y2="96726"/>
                        <a14:foregroundMark x1="72596" y1="94952" x2="91226" y2="94816"/>
                        <a14:foregroundMark x1="92067" y1="94270" x2="92067" y2="90723"/>
                        <a14:foregroundMark x1="43389" y1="4638" x2="94351" y2="42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5303" y="582919"/>
            <a:ext cx="7014722" cy="61800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986" y="121254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온도 센서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TMP36 - 1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31236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328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Reference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476794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2359" y="1380931"/>
            <a:ext cx="82718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만들면서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배우는 </a:t>
            </a:r>
            <a:r>
              <a:rPr lang="ko-KR" altLang="en-US" dirty="0" err="1" smtClean="0"/>
              <a:t>아두이노와</a:t>
            </a:r>
            <a:r>
              <a:rPr lang="ko-KR" altLang="en-US" dirty="0" smtClean="0"/>
              <a:t> </a:t>
            </a:r>
            <a:r>
              <a:rPr lang="en-US" altLang="ko-KR" dirty="0" smtClean="0"/>
              <a:t>40</a:t>
            </a:r>
            <a:r>
              <a:rPr lang="ko-KR" altLang="en-US" dirty="0" smtClean="0"/>
              <a:t>개의 작품들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장문철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앤써북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이더넷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아두이노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조도현 외 </a:t>
            </a:r>
            <a:r>
              <a:rPr lang="en-US" altLang="ko-KR" dirty="0" smtClean="0"/>
              <a:t>4, </a:t>
            </a:r>
            <a:r>
              <a:rPr lang="ko-KR" altLang="en-US" dirty="0" err="1" smtClean="0"/>
              <a:t>북두출판사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wikidocs.net/30784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235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986" y="121254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온도 센서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TMP36 - 2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312367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362403" y="1226154"/>
            <a:ext cx="5028136" cy="54476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if 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&lt;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) {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(2, LOW);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(3, LOW);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(4, LOW);</a:t>
            </a:r>
          </a:p>
          <a:p>
            <a:r>
              <a:rPr lang="ko-KR" altLang="en-US" sz="1200" dirty="0" smtClean="0"/>
              <a:t>  }</a:t>
            </a:r>
          </a:p>
          <a:p>
            <a:r>
              <a:rPr lang="ko-KR" altLang="en-US" sz="1200" dirty="0" smtClean="0"/>
              <a:t>  if 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&gt;=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&amp;&amp; 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&lt;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+ 10) {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(2,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(3, LOW);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(4, LOW);</a:t>
            </a:r>
          </a:p>
          <a:p>
            <a:r>
              <a:rPr lang="ko-KR" altLang="en-US" sz="1200" dirty="0" smtClean="0"/>
              <a:t>  }</a:t>
            </a:r>
          </a:p>
          <a:p>
            <a:r>
              <a:rPr lang="ko-KR" altLang="en-US" sz="1200" dirty="0" smtClean="0"/>
              <a:t>  if 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&gt;=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+ 10 &amp;&amp; 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&lt;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+ 20) {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(2,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(3,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(4, LOW);</a:t>
            </a:r>
          </a:p>
          <a:p>
            <a:r>
              <a:rPr lang="ko-KR" altLang="en-US" sz="1200" dirty="0" smtClean="0"/>
              <a:t>  }</a:t>
            </a:r>
          </a:p>
          <a:p>
            <a:r>
              <a:rPr lang="ko-KR" altLang="en-US" sz="1200" dirty="0" smtClean="0"/>
              <a:t>  if 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&gt;=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+ 20 &amp;&amp; 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&lt;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+ 30) {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(2,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(3,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(4, HIGH);</a:t>
            </a:r>
          </a:p>
          <a:p>
            <a:r>
              <a:rPr lang="ko-KR" altLang="en-US" sz="1200" dirty="0" smtClean="0"/>
              <a:t>  }</a:t>
            </a:r>
          </a:p>
          <a:p>
            <a:r>
              <a:rPr lang="ko-KR" altLang="en-US" sz="1200" dirty="0" smtClean="0"/>
              <a:t>  if 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&gt;=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+ 30) {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(2,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(3, HIGH);</a:t>
            </a:r>
          </a:p>
          <a:p>
            <a:r>
              <a:rPr lang="ko-KR" altLang="en-US" sz="1200" dirty="0" smtClean="0"/>
              <a:t>    </a:t>
            </a:r>
            <a:r>
              <a:rPr lang="ko-KR" altLang="en-US" sz="1200" dirty="0" err="1" smtClean="0"/>
              <a:t>digitalWrite</a:t>
            </a:r>
            <a:r>
              <a:rPr lang="ko-KR" altLang="en-US" sz="1200" dirty="0" smtClean="0"/>
              <a:t>(4, HIGH);</a:t>
            </a:r>
          </a:p>
          <a:p>
            <a:r>
              <a:rPr lang="ko-KR" altLang="en-US" sz="1200" dirty="0" smtClean="0"/>
              <a:t>  }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delay</a:t>
            </a:r>
            <a:r>
              <a:rPr lang="ko-KR" altLang="en-US" sz="1200" dirty="0" smtClean="0"/>
              <a:t>(1000); // </a:t>
            </a:r>
            <a:r>
              <a:rPr lang="ko-KR" altLang="en-US" sz="1200" dirty="0" err="1" smtClean="0"/>
              <a:t>Wait</a:t>
            </a:r>
            <a:r>
              <a:rPr lang="ko-KR" altLang="en-US" sz="1200" dirty="0" smtClean="0"/>
              <a:t> for 1000 </a:t>
            </a:r>
            <a:r>
              <a:rPr lang="ko-KR" altLang="en-US" sz="1200" dirty="0" err="1" smtClean="0"/>
              <a:t>millisecond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s</a:t>
            </a:r>
            <a:r>
              <a:rPr lang="ko-KR" altLang="en-US" sz="1200" dirty="0" smtClean="0"/>
              <a:t>)</a:t>
            </a:r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277221" y="1226154"/>
            <a:ext cx="4790010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err="1" smtClean="0"/>
              <a:t>int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= 0;</a:t>
            </a:r>
          </a:p>
          <a:p>
            <a:endParaRPr lang="ko-KR" altLang="en-US" sz="1200" dirty="0" smtClean="0"/>
          </a:p>
          <a:p>
            <a:r>
              <a:rPr lang="ko-KR" altLang="en-US" sz="1200" dirty="0" err="1" smtClean="0"/>
              <a:t>int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= 0;</a:t>
            </a:r>
          </a:p>
          <a:p>
            <a:endParaRPr lang="ko-KR" altLang="en-US" sz="1200" dirty="0" smtClean="0"/>
          </a:p>
          <a:p>
            <a:r>
              <a:rPr lang="ko-KR" altLang="en-US" sz="1200" dirty="0" err="1" smtClean="0"/>
              <a:t>int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fahrenheit</a:t>
            </a:r>
            <a:r>
              <a:rPr lang="ko-KR" altLang="en-US" sz="1200" dirty="0" smtClean="0"/>
              <a:t> = 0;</a:t>
            </a:r>
          </a:p>
          <a:p>
            <a:endParaRPr lang="ko-KR" altLang="en-US" sz="1200" dirty="0" smtClean="0"/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setup</a:t>
            </a:r>
            <a:r>
              <a:rPr lang="ko-KR" altLang="en-US" sz="1200" dirty="0" smtClean="0"/>
              <a:t>()</a:t>
            </a:r>
          </a:p>
          <a:p>
            <a:r>
              <a:rPr lang="ko-KR" altLang="en-US" sz="1200" dirty="0" smtClean="0"/>
              <a:t>{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(A0, INPUT);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Serial.begin</a:t>
            </a:r>
            <a:r>
              <a:rPr lang="ko-KR" altLang="en-US" sz="1200" dirty="0" smtClean="0"/>
              <a:t>(9600);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(2, OUTPUT);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(3, OUTPUT);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pinMode</a:t>
            </a:r>
            <a:r>
              <a:rPr lang="ko-KR" altLang="en-US" sz="1200" dirty="0" smtClean="0"/>
              <a:t>(4, OUTPUT);</a:t>
            </a:r>
          </a:p>
          <a:p>
            <a:r>
              <a:rPr lang="ko-KR" altLang="en-US" sz="1200" dirty="0" smtClean="0"/>
              <a:t>}</a:t>
            </a:r>
          </a:p>
          <a:p>
            <a:endParaRPr lang="ko-KR" altLang="en-US" sz="1200" dirty="0" smtClean="0"/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loop</a:t>
            </a:r>
            <a:r>
              <a:rPr lang="ko-KR" altLang="en-US" sz="1200" dirty="0" smtClean="0"/>
              <a:t>()</a:t>
            </a:r>
          </a:p>
          <a:p>
            <a:r>
              <a:rPr lang="ko-KR" altLang="en-US" sz="1200" dirty="0" smtClean="0"/>
              <a:t>{</a:t>
            </a:r>
          </a:p>
          <a:p>
            <a:r>
              <a:rPr lang="ko-KR" altLang="en-US" sz="1200" dirty="0" smtClean="0"/>
              <a:t>  // </a:t>
            </a:r>
            <a:r>
              <a:rPr lang="ko-KR" altLang="en-US" sz="1200" dirty="0" err="1" smtClean="0"/>
              <a:t>set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threshold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temperature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to</a:t>
            </a:r>
            <a:r>
              <a:rPr lang="ko-KR" altLang="en-US" sz="1200" dirty="0" smtClean="0"/>
              <a:t> activate </a:t>
            </a:r>
            <a:r>
              <a:rPr lang="ko-KR" altLang="en-US" sz="1200" dirty="0" err="1" smtClean="0"/>
              <a:t>LEDs</a:t>
            </a:r>
            <a:endParaRPr lang="ko-KR" altLang="en-US" sz="1200" dirty="0" smtClean="0"/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baselineTemp</a:t>
            </a:r>
            <a:r>
              <a:rPr lang="ko-KR" altLang="en-US" sz="1200" dirty="0" smtClean="0"/>
              <a:t> = 40;</a:t>
            </a:r>
          </a:p>
          <a:p>
            <a:r>
              <a:rPr lang="ko-KR" altLang="en-US" sz="1200" dirty="0" smtClean="0"/>
              <a:t>  // </a:t>
            </a:r>
            <a:r>
              <a:rPr lang="ko-KR" altLang="en-US" sz="1200" dirty="0" err="1" smtClean="0"/>
              <a:t>measure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temperature</a:t>
            </a:r>
            <a:r>
              <a:rPr lang="ko-KR" altLang="en-US" sz="1200" dirty="0" smtClean="0"/>
              <a:t> in </a:t>
            </a:r>
            <a:r>
              <a:rPr lang="ko-KR" altLang="en-US" sz="1200" dirty="0" err="1" smtClean="0"/>
              <a:t>Celsius</a:t>
            </a:r>
            <a:endParaRPr lang="ko-KR" altLang="en-US" sz="1200" dirty="0" smtClean="0"/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= </a:t>
            </a:r>
            <a:r>
              <a:rPr lang="ko-KR" altLang="en-US" sz="1200" dirty="0" err="1" smtClean="0"/>
              <a:t>map</a:t>
            </a:r>
            <a:r>
              <a:rPr lang="ko-KR" altLang="en-US" sz="1200" dirty="0" smtClean="0"/>
              <a:t>(((</a:t>
            </a:r>
            <a:r>
              <a:rPr lang="ko-KR" altLang="en-US" sz="1200" dirty="0" err="1" smtClean="0"/>
              <a:t>analogRead</a:t>
            </a:r>
            <a:r>
              <a:rPr lang="ko-KR" altLang="en-US" sz="1200" dirty="0" smtClean="0"/>
              <a:t>(A0) - 20) * 3.04), 0, 1023, -40, 125);</a:t>
            </a:r>
          </a:p>
          <a:p>
            <a:r>
              <a:rPr lang="ko-KR" altLang="en-US" sz="1200" dirty="0" smtClean="0"/>
              <a:t>  // </a:t>
            </a:r>
            <a:r>
              <a:rPr lang="ko-KR" altLang="en-US" sz="1200" dirty="0" err="1" smtClean="0"/>
              <a:t>convert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to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Fahrenheit</a:t>
            </a:r>
            <a:endParaRPr lang="ko-KR" altLang="en-US" sz="1200" dirty="0" smtClean="0"/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fahrenheit</a:t>
            </a:r>
            <a:r>
              <a:rPr lang="ko-KR" altLang="en-US" sz="1200" dirty="0" smtClean="0"/>
              <a:t> = ((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 * 9) / 5 + 32);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Serial.print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celsius</a:t>
            </a:r>
            <a:r>
              <a:rPr lang="ko-KR" altLang="en-US" sz="1200" dirty="0" smtClean="0"/>
              <a:t>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Serial.print</a:t>
            </a:r>
            <a:r>
              <a:rPr lang="ko-KR" altLang="en-US" sz="1200" dirty="0" smtClean="0"/>
              <a:t>(" C, ");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Serial.print</a:t>
            </a:r>
            <a:r>
              <a:rPr lang="ko-KR" altLang="en-US" sz="1200" dirty="0" smtClean="0"/>
              <a:t>(</a:t>
            </a:r>
            <a:r>
              <a:rPr lang="ko-KR" altLang="en-US" sz="1200" dirty="0" err="1" smtClean="0"/>
              <a:t>fahrenheit</a:t>
            </a:r>
            <a:r>
              <a:rPr lang="ko-KR" altLang="en-US" sz="1200" dirty="0" smtClean="0"/>
              <a:t>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Serial.println</a:t>
            </a:r>
            <a:r>
              <a:rPr lang="ko-KR" altLang="en-US" sz="1200" dirty="0" smtClean="0"/>
              <a:t>(" </a:t>
            </a:r>
            <a:r>
              <a:rPr lang="ko-KR" altLang="en-US" sz="1200" dirty="0" err="1" smtClean="0"/>
              <a:t>F</a:t>
            </a:r>
            <a:r>
              <a:rPr lang="ko-KR" altLang="en-US" sz="1200" dirty="0" smtClean="0"/>
              <a:t>");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51759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986" y="12125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온도 센서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TMP36 and LCD Display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662475"/>
            <a:ext cx="506730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7051717" y="947321"/>
            <a:ext cx="4835484" cy="52629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LiquidCrystal.h</a:t>
            </a:r>
            <a:r>
              <a:rPr lang="ko-KR" altLang="en-US" sz="1200" dirty="0"/>
              <a:t>&gt;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LiquidCrystal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lcd</a:t>
            </a:r>
            <a:r>
              <a:rPr lang="ko-KR" altLang="en-US" sz="1200" dirty="0"/>
              <a:t>(12, 11, 5, 4, 3, 2);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lcd.begin</a:t>
            </a:r>
            <a:r>
              <a:rPr lang="ko-KR" altLang="en-US" sz="1200" dirty="0"/>
              <a:t>(16, 2);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(A0);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read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returned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by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analog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input</a:t>
            </a:r>
            <a:r>
              <a:rPr lang="ko-KR" altLang="en-US" sz="1200" dirty="0"/>
              <a:t> A0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voltage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* 5.0;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converting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reading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voltage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voltage</a:t>
            </a:r>
            <a:r>
              <a:rPr lang="ko-KR" altLang="en-US" sz="1200" dirty="0"/>
              <a:t> /= 1024.0; 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temperatureC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voltage</a:t>
            </a:r>
            <a:r>
              <a:rPr lang="ko-KR" altLang="en-US" sz="1200" dirty="0"/>
              <a:t> - 0.5) * 100 ; 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//</a:t>
            </a:r>
            <a:r>
              <a:rPr lang="ko-KR" altLang="en-US" sz="1200" dirty="0" err="1"/>
              <a:t>converting</a:t>
            </a:r>
            <a:r>
              <a:rPr lang="ko-KR" altLang="en-US" sz="1200" dirty="0"/>
              <a:t> from 10 </a:t>
            </a:r>
            <a:r>
              <a:rPr lang="ko-KR" altLang="en-US" sz="1200" dirty="0" err="1"/>
              <a:t>mv</a:t>
            </a:r>
            <a:r>
              <a:rPr lang="ko-KR" altLang="en-US" sz="1200" dirty="0"/>
              <a:t> </a:t>
            </a:r>
            <a:r>
              <a:rPr lang="ko-KR" altLang="en-US" sz="1200" dirty="0" err="1"/>
              <a:t>per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degree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wit</a:t>
            </a:r>
            <a:r>
              <a:rPr lang="ko-KR" altLang="en-US" sz="1200" dirty="0"/>
              <a:t> 500 </a:t>
            </a:r>
            <a:r>
              <a:rPr lang="ko-KR" altLang="en-US" sz="1200" dirty="0" err="1"/>
              <a:t>mV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//</a:t>
            </a:r>
            <a:r>
              <a:rPr lang="ko-KR" altLang="en-US" sz="1200" dirty="0" err="1" smtClean="0"/>
              <a:t>offset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degrees</a:t>
            </a:r>
            <a:r>
              <a:rPr lang="ko-KR" altLang="en-US" sz="1200" dirty="0"/>
              <a:t> ((</a:t>
            </a:r>
            <a:r>
              <a:rPr lang="ko-KR" altLang="en-US" sz="1200" dirty="0" err="1"/>
              <a:t>voltage</a:t>
            </a:r>
            <a:r>
              <a:rPr lang="ko-KR" altLang="en-US" sz="1200" dirty="0"/>
              <a:t> - 500mV) </a:t>
            </a:r>
            <a:r>
              <a:rPr lang="ko-KR" altLang="en-US" sz="1200" dirty="0" err="1"/>
              <a:t>times</a:t>
            </a:r>
            <a:r>
              <a:rPr lang="ko-KR" altLang="en-US" sz="1200" dirty="0"/>
              <a:t> 100)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lcd.setCursor</a:t>
            </a:r>
            <a:r>
              <a:rPr lang="ko-KR" altLang="en-US" sz="1200" dirty="0"/>
              <a:t>(0,0); // </a:t>
            </a:r>
            <a:r>
              <a:rPr lang="ko-KR" altLang="en-US" sz="1200" dirty="0" err="1"/>
              <a:t>set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cursor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top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left</a:t>
            </a:r>
            <a:r>
              <a:rPr lang="ko-KR" altLang="en-US" sz="1200" dirty="0"/>
              <a:t> of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display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degrees</a:t>
            </a:r>
            <a:r>
              <a:rPr lang="ko-KR" altLang="en-US" sz="1200" dirty="0"/>
              <a:t>: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temperatureC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("C");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(500);</a:t>
            </a:r>
          </a:p>
          <a:p>
            <a:r>
              <a:rPr lang="ko-KR" altLang="en-US" sz="1200" dirty="0"/>
              <a:t>}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79" b="98030" l="3542" r="97639">
                        <a14:foregroundMark x1="29044" y1="14545" x2="29162" y2="29545"/>
                        <a14:foregroundMark x1="28926" y1="37576" x2="29162" y2="41970"/>
                        <a14:foregroundMark x1="93270" y1="61364" x2="93034" y2="93333"/>
                        <a14:foregroundMark x1="93034" y1="61667" x2="54309" y2="61818"/>
                        <a14:foregroundMark x1="54191" y1="62273" x2="54427" y2="92879"/>
                        <a14:foregroundMark x1="54664" y1="93030" x2="94923" y2="92879"/>
                        <a14:foregroundMark x1="94923" y1="92879" x2="92562" y2="93030"/>
                        <a14:foregroundMark x1="96812" y1="71364" x2="96576" y2="93485"/>
                        <a14:foregroundMark x1="96694" y1="70909" x2="96694" y2="57576"/>
                        <a14:foregroundMark x1="88312" y1="57273" x2="95396" y2="56970"/>
                        <a14:foregroundMark x1="87367" y1="46818" x2="87603" y2="48182"/>
                        <a14:foregroundMark x1="86187" y1="47576" x2="85006" y2="48939"/>
                        <a14:foregroundMark x1="86777" y1="47727" x2="86541" y2="56667"/>
                        <a14:foregroundMark x1="85360" y1="49545" x2="85360" y2="63485"/>
                        <a14:foregroundMark x1="88076" y1="57879" x2="87839" y2="61364"/>
                        <a14:foregroundMark x1="39551" y1="47121" x2="61275" y2="46667"/>
                        <a14:foregroundMark x1="63400" y1="49091" x2="64345" y2="49091"/>
                        <a14:foregroundMark x1="41322" y1="49091" x2="62102" y2="48788"/>
                        <a14:foregroundMark x1="41322" y1="57424" x2="41322" y2="66364"/>
                        <a14:foregroundMark x1="37662" y1="68485" x2="40024" y2="68333"/>
                        <a14:foregroundMark x1="41322" y1="66818" x2="40968" y2="68485"/>
                        <a14:foregroundMark x1="40024" y1="60455" x2="39433" y2="65303"/>
                        <a14:foregroundMark x1="13223" y1="60909" x2="8146" y2="61212"/>
                        <a14:foregroundMark x1="7910" y1="61818" x2="7674" y2="87273"/>
                        <a14:foregroundMark x1="8737" y1="87879" x2="47462" y2="87727"/>
                        <a14:foregroundMark x1="10508" y1="85909" x2="45455" y2="85455"/>
                        <a14:foregroundMark x1="10035" y1="85758" x2="9681" y2="83939"/>
                        <a14:foregroundMark x1="48406" y1="85000" x2="48524" y2="64545"/>
                        <a14:foregroundMark x1="48878" y1="64242" x2="55962" y2="64091"/>
                        <a14:foregroundMark x1="48170" y1="65455" x2="47934" y2="84242"/>
                        <a14:foregroundMark x1="45809" y1="64394" x2="46045" y2="82727"/>
                        <a14:foregroundMark x1="45927" y1="83636" x2="45927" y2="78939"/>
                        <a14:foregroundMark x1="7792" y1="62121" x2="8028" y2="87424"/>
                        <a14:foregroundMark x1="5903" y1="95758" x2="95396" y2="95606"/>
                        <a14:foregroundMark x1="95868" y1="95606" x2="96694" y2="93030"/>
                        <a14:foregroundMark x1="56553" y1="72273" x2="92916" y2="72273"/>
                        <a14:foregroundMark x1="56553" y1="73030" x2="56198" y2="91212"/>
                        <a14:foregroundMark x1="57733" y1="91364" x2="89610" y2="91970"/>
                        <a14:foregroundMark x1="59858" y1="87424" x2="90437" y2="88182"/>
                        <a14:foregroundMark x1="58796" y1="83636" x2="88784" y2="84697"/>
                        <a14:foregroundMark x1="60685" y1="75758" x2="90909" y2="75606"/>
                        <a14:foregroundMark x1="96576" y1="92879" x2="96576" y2="58182"/>
                        <a14:foregroundMark x1="95159" y1="72424" x2="95514" y2="88485"/>
                        <a14:foregroundMark x1="89847" y1="94545" x2="6730" y2="93939"/>
                        <a14:foregroundMark x1="7438" y1="81061" x2="5903" y2="69545"/>
                        <a14:foregroundMark x1="9327" y1="78333" x2="8619" y2="69848"/>
                        <a14:foregroundMark x1="11098" y1="70152" x2="10980" y2="83788"/>
                        <a14:foregroundMark x1="14286" y1="81970" x2="40850" y2="82273"/>
                        <a14:foregroundMark x1="21251" y1="87576" x2="36954" y2="86970"/>
                        <a14:foregroundMark x1="61865" y1="58788" x2="44510" y2="58182"/>
                      </a14:backgroundRemoval>
                    </a14:imgEffect>
                  </a14:imgLayer>
                </a14:imgProps>
              </a:ext>
            </a:extLst>
          </a:blip>
          <a:srcRect l="3371" t="2431" r="2309" b="3188"/>
          <a:stretch/>
        </p:blipFill>
        <p:spPr>
          <a:xfrm>
            <a:off x="381000" y="1152525"/>
            <a:ext cx="648661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3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986" y="121254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온도 센서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TMP36 and </a:t>
            </a:r>
            <a:r>
              <a:rPr lang="en-US" altLang="ko-KR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12C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LCD Display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662475"/>
            <a:ext cx="571500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07" b="98663" l="2317" r="97683">
                        <a14:foregroundMark x1="34846" y1="6417" x2="84073" y2="36096"/>
                        <a14:foregroundMark x1="84459" y1="6417" x2="34266" y2="35829"/>
                        <a14:foregroundMark x1="39479" y1="7754" x2="79826" y2="8289"/>
                        <a14:foregroundMark x1="83494" y1="9893" x2="83977" y2="31818"/>
                        <a14:foregroundMark x1="35328" y1="11765" x2="35425" y2="33289"/>
                        <a14:foregroundMark x1="40058" y1="34893" x2="77413" y2="35428"/>
                        <a14:foregroundMark x1="41506" y1="56417" x2="41409" y2="56417"/>
                        <a14:foregroundMark x1="36100" y1="54412" x2="43822" y2="59893"/>
                        <a14:foregroundMark x1="36004" y1="54412" x2="36776" y2="61230"/>
                        <a14:foregroundMark x1="32336" y1="57888" x2="24807" y2="58155"/>
                        <a14:foregroundMark x1="33205" y1="13102" x2="31274" y2="13369"/>
                        <a14:foregroundMark x1="30695" y1="14840" x2="30888" y2="90508"/>
                        <a14:foregroundMark x1="32819" y1="91979" x2="61873" y2="92246"/>
                        <a14:foregroundMark x1="63127" y1="88503" x2="63127" y2="91979"/>
                        <a14:foregroundMark x1="64093" y1="93984" x2="90541" y2="93850"/>
                        <a14:foregroundMark x1="91409" y1="94118" x2="91892" y2="91176"/>
                        <a14:foregroundMark x1="80116" y1="91176" x2="94305" y2="90107"/>
                        <a14:foregroundMark x1="95463" y1="88235" x2="95463" y2="71524"/>
                        <a14:foregroundMark x1="93147" y1="65374" x2="93340" y2="67513"/>
                        <a14:foregroundMark x1="92085" y1="90107" x2="92085" y2="71123"/>
                        <a14:foregroundMark x1="93919" y1="71925" x2="93726" y2="69786"/>
                        <a14:foregroundMark x1="95463" y1="70856" x2="95463" y2="70856"/>
                        <a14:foregroundMark x1="92278" y1="83021" x2="92278" y2="83021"/>
                        <a14:foregroundMark x1="63031" y1="91845" x2="64189" y2="93984"/>
                        <a14:foregroundMark x1="26834" y1="95722" x2="28764" y2="96524"/>
                        <a14:foregroundMark x1="28378" y1="89840" x2="27799" y2="25134"/>
                        <a14:foregroundMark x1="32915" y1="10963" x2="33880" y2="10829"/>
                        <a14:foregroundMark x1="33012" y1="13235" x2="33880" y2="13235"/>
                        <a14:foregroundMark x1="33108" y1="15775" x2="33784" y2="15775"/>
                        <a14:foregroundMark x1="32819" y1="18048" x2="33494" y2="17914"/>
                        <a14:foregroundMark x1="63127" y1="91176" x2="63320" y2="93316"/>
                        <a14:foregroundMark x1="62162" y1="92647" x2="62934" y2="91578"/>
                        <a14:foregroundMark x1="95367" y1="70588" x2="94884" y2="693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7839" y="1381125"/>
            <a:ext cx="6504530" cy="4696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753225" y="582919"/>
            <a:ext cx="4886325" cy="58169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</a:t>
            </a:r>
            <a:r>
              <a:rPr lang="ko-KR" altLang="en-US" sz="1200" dirty="0" err="1"/>
              <a:t>Wire.h</a:t>
            </a:r>
            <a:r>
              <a:rPr lang="ko-KR" altLang="en-US" sz="1200" dirty="0"/>
              <a:t>&gt;</a:t>
            </a:r>
          </a:p>
          <a:p>
            <a:r>
              <a:rPr lang="ko-KR" altLang="en-US" sz="1200" dirty="0"/>
              <a:t>#</a:t>
            </a:r>
            <a:r>
              <a:rPr lang="ko-KR" altLang="en-US" sz="1200" dirty="0" err="1"/>
              <a:t>include</a:t>
            </a:r>
            <a:r>
              <a:rPr lang="ko-KR" altLang="en-US" sz="1200" dirty="0"/>
              <a:t> &lt;LiquidCrystal_I2C.h&gt;</a:t>
            </a:r>
          </a:p>
          <a:p>
            <a:r>
              <a:rPr lang="ko-KR" altLang="en-US" sz="1200" dirty="0"/>
              <a:t>LiquidCrystal_I2C </a:t>
            </a:r>
            <a:r>
              <a:rPr lang="ko-KR" altLang="en-US" sz="1200" dirty="0" err="1"/>
              <a:t>lcd</a:t>
            </a:r>
            <a:r>
              <a:rPr lang="ko-KR" altLang="en-US" sz="1200" dirty="0"/>
              <a:t>(32,16,2);</a:t>
            </a:r>
          </a:p>
          <a:p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lcd.begin</a:t>
            </a:r>
            <a:r>
              <a:rPr lang="ko-KR" altLang="en-US" sz="1200" dirty="0"/>
              <a:t>(16,2);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lcd.init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lcd.backlight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lcd.clear</a:t>
            </a:r>
            <a:r>
              <a:rPr lang="ko-KR" altLang="en-US" sz="1200" dirty="0"/>
              <a:t>();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lcd.setCursor</a:t>
            </a:r>
            <a:r>
              <a:rPr lang="ko-KR" altLang="en-US" sz="1200" dirty="0"/>
              <a:t>(0, 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: ");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 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Read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from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analogRead</a:t>
            </a:r>
            <a:r>
              <a:rPr lang="ko-KR" altLang="en-US" sz="1200" dirty="0"/>
              <a:t>(A0);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Convert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degrees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Celsius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float</a:t>
            </a:r>
            <a:r>
              <a:rPr lang="ko-KR" altLang="en-US" sz="1200" dirty="0" smtClean="0"/>
              <a:t> 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= (</a:t>
            </a:r>
            <a:r>
              <a:rPr lang="ko-KR" altLang="en-US" sz="1200" dirty="0" err="1"/>
              <a:t>sensorValue</a:t>
            </a:r>
            <a:r>
              <a:rPr lang="ko-KR" altLang="en-US" sz="1200" dirty="0"/>
              <a:t> * 5.0 / 1024.0 - 0.5 ) * 100.0; </a:t>
            </a:r>
            <a:endParaRPr lang="en-US" altLang="ko-KR" sz="1200" dirty="0" smtClean="0"/>
          </a:p>
          <a:p>
            <a:r>
              <a:rPr lang="ko-KR" altLang="en-US" sz="1200" dirty="0" smtClean="0"/>
              <a:t>  // </a:t>
            </a:r>
            <a:r>
              <a:rPr lang="ko-KR" altLang="en-US" sz="1200" dirty="0" err="1"/>
              <a:t>convert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sensor</a:t>
            </a:r>
            <a:r>
              <a:rPr lang="ko-KR" altLang="en-US" sz="1200" dirty="0"/>
              <a:t> </a:t>
            </a:r>
            <a:r>
              <a:rPr lang="ko-KR" altLang="en-US" sz="1200" dirty="0" err="1"/>
              <a:t>value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in </a:t>
            </a:r>
            <a:r>
              <a:rPr lang="ko-KR" altLang="en-US" sz="1200" dirty="0" err="1"/>
              <a:t>degrees</a:t>
            </a:r>
            <a:r>
              <a:rPr lang="ko-KR" altLang="en-US" sz="1200" dirty="0"/>
              <a:t> </a:t>
            </a:r>
            <a:r>
              <a:rPr lang="ko-KR" altLang="en-US" sz="1200" dirty="0" err="1"/>
              <a:t>Celsius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smtClean="0"/>
              <a:t>// </a:t>
            </a:r>
            <a:r>
              <a:rPr lang="ko-KR" altLang="en-US" sz="1200" dirty="0" err="1"/>
              <a:t>Display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on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the</a:t>
            </a:r>
            <a:r>
              <a:rPr lang="ko-KR" altLang="en-US" sz="1200" dirty="0"/>
              <a:t> LCD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lcd.setCursor</a:t>
            </a:r>
            <a:r>
              <a:rPr lang="ko-KR" altLang="en-US" sz="1200" dirty="0"/>
              <a:t>(8, 1);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temperature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lcd.print</a:t>
            </a:r>
            <a:r>
              <a:rPr lang="ko-KR" altLang="en-US" sz="1200" dirty="0"/>
              <a:t>(" C");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8306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0" b="95600" l="1774" r="97466">
                        <a14:foregroundMark x1="16554" y1="38200" x2="28125" y2="36600"/>
                        <a14:foregroundMark x1="34375" y1="36600" x2="37500" y2="37800"/>
                        <a14:foregroundMark x1="45186" y1="49800" x2="48480" y2="50400"/>
                        <a14:foregroundMark x1="60220" y1="87000" x2="75845" y2="87800"/>
                        <a14:foregroundMark x1="58193" y1="82800" x2="57855" y2="90400"/>
                        <a14:foregroundMark x1="59122" y1="91800" x2="77787" y2="90600"/>
                        <a14:foregroundMark x1="78209" y1="88800" x2="78125" y2="50800"/>
                        <a14:foregroundMark x1="78970" y1="50400" x2="82855" y2="49600"/>
                        <a14:foregroundMark x1="79392" y1="46400" x2="83193" y2="46400"/>
                        <a14:foregroundMark x1="79476" y1="53400" x2="82264" y2="53600"/>
                        <a14:foregroundMark x1="76605" y1="51600" x2="76436" y2="83400"/>
                        <a14:foregroundMark x1="74409" y1="88200" x2="76182" y2="83800"/>
                        <a14:foregroundMark x1="77703" y1="82600" x2="77618" y2="60000"/>
                        <a14:foregroundMark x1="84291" y1="22400" x2="84882" y2="72000"/>
                        <a14:foregroundMark x1="93497" y1="23400" x2="93919" y2="77200"/>
                        <a14:foregroundMark x1="88007" y1="28000" x2="89358" y2="66400"/>
                      </a14:backgroundRemoval>
                    </a14:imgEffect>
                  </a14:imgLayer>
                </a14:imgProps>
              </a:ext>
            </a:extLst>
          </a:blip>
          <a:srcRect l="2339" t="8590" r="3635" b="4822"/>
          <a:stretch/>
        </p:blipFill>
        <p:spPr>
          <a:xfrm>
            <a:off x="55986" y="2743200"/>
            <a:ext cx="6980465" cy="2714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86" y="121254"/>
            <a:ext cx="3441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 거리 센서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(3</a:t>
            </a:r>
            <a:r>
              <a:rPr lang="ko-KR" altLang="en-US" sz="2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pin)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62475"/>
            <a:ext cx="338137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7316037" y="232440"/>
            <a:ext cx="4695825" cy="65556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/* 3핀 </a:t>
            </a:r>
            <a:r>
              <a:rPr lang="ko-KR" altLang="en-US" sz="1200" dirty="0" err="1"/>
              <a:t>초음파센서</a:t>
            </a:r>
            <a:r>
              <a:rPr lang="ko-KR" altLang="en-US" sz="1200" dirty="0"/>
              <a:t> 활용 */</a:t>
            </a:r>
          </a:p>
          <a:p>
            <a:r>
              <a:rPr lang="ko-KR" altLang="en-US" sz="1200" dirty="0" err="1" smtClean="0"/>
              <a:t>int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 = 7; // 출력 단자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 smtClean="0"/>
              <a:t>(){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 smtClean="0"/>
              <a:t>}</a:t>
            </a:r>
            <a:endParaRPr lang="ko-KR" altLang="en-US" sz="1200" dirty="0"/>
          </a:p>
          <a:p>
            <a:r>
              <a:rPr lang="ko-KR" altLang="en-US" sz="1200" dirty="0" err="1" smtClean="0"/>
              <a:t>void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 smtClean="0"/>
              <a:t>(){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OUTPUT);  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sig핀</a:t>
            </a:r>
            <a:r>
              <a:rPr lang="ko-KR" altLang="en-US" sz="1200" dirty="0"/>
              <a:t> 기본출력설정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(1); // </a:t>
            </a:r>
            <a:r>
              <a:rPr lang="ko-KR" altLang="en-US" sz="1200" dirty="0" err="1"/>
              <a:t>Wait</a:t>
            </a:r>
            <a:r>
              <a:rPr lang="ko-KR" altLang="en-US" sz="1200" dirty="0"/>
              <a:t> for 100 </a:t>
            </a:r>
            <a:r>
              <a:rPr lang="ko-KR" altLang="en-US" sz="1200" dirty="0" err="1"/>
              <a:t>millisecond</a:t>
            </a:r>
            <a:r>
              <a:rPr lang="ko-KR" altLang="en-US" sz="1200" dirty="0"/>
              <a:t>(</a:t>
            </a:r>
            <a:r>
              <a:rPr lang="ko-KR" altLang="en-US" sz="1200" dirty="0" err="1"/>
              <a:t>s</a:t>
            </a:r>
            <a:r>
              <a:rPr lang="ko-KR" altLang="en-US" sz="1200" dirty="0"/>
              <a:t>), 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(10);//센서를 동작하기 위한 </a:t>
            </a:r>
            <a:r>
              <a:rPr lang="ko-KR" altLang="en-US" sz="1200" dirty="0" err="1" smtClean="0"/>
              <a:t>시작신호로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//</a:t>
            </a:r>
            <a:r>
              <a:rPr lang="ko-KR" altLang="en-US" sz="1200" dirty="0" smtClean="0"/>
              <a:t> </a:t>
            </a:r>
            <a:r>
              <a:rPr lang="ko-KR" altLang="en-US" sz="1200" dirty="0" err="1"/>
              <a:t>sig핀에</a:t>
            </a:r>
            <a:r>
              <a:rPr lang="ko-KR" altLang="en-US" sz="1200" dirty="0"/>
              <a:t> 5us동안 </a:t>
            </a:r>
            <a:r>
              <a:rPr lang="ko-KR" altLang="en-US" sz="1200" dirty="0" err="1"/>
              <a:t>high신호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출력후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low출력</a:t>
            </a:r>
            <a:endParaRPr lang="ko-KR" altLang="en-US" sz="1200" dirty="0"/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LOW);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INPUT);  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 핀이 </a:t>
            </a:r>
            <a:r>
              <a:rPr lang="ko-KR" altLang="en-US" sz="1200" dirty="0" err="1"/>
              <a:t>HIGH를</a:t>
            </a:r>
            <a:r>
              <a:rPr lang="ko-KR" altLang="en-US" sz="1200" dirty="0"/>
              <a:t> 유지한 시간을 저장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unsigned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pulseIn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ultra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//</a:t>
            </a:r>
            <a:r>
              <a:rPr lang="ko-KR" altLang="en-US" sz="1200" dirty="0" err="1"/>
              <a:t>HIGH였을땨</a:t>
            </a:r>
            <a:r>
              <a:rPr lang="ko-KR" altLang="en-US" sz="1200" dirty="0"/>
              <a:t> 시간(초음파가 보냈다가 다시 돌아온 시간)을 가지고 </a:t>
            </a:r>
            <a:r>
              <a:rPr lang="ko-KR" altLang="en-US" sz="1200" dirty="0" err="1"/>
              <a:t>거리계산</a:t>
            </a:r>
            <a:endParaRPr lang="ko-KR" altLang="en-US" sz="1200" dirty="0"/>
          </a:p>
          <a:p>
            <a:r>
              <a:rPr lang="ko-KR" altLang="en-US" sz="1200" dirty="0"/>
              <a:t>  //초음파는 340m/</a:t>
            </a:r>
            <a:r>
              <a:rPr lang="ko-KR" altLang="en-US" sz="1200" dirty="0" err="1"/>
              <a:t>s속도로</a:t>
            </a:r>
            <a:r>
              <a:rPr lang="ko-KR" altLang="en-US" sz="1200" dirty="0"/>
              <a:t> 이동함에 따라(25도씨 기준)</a:t>
            </a:r>
          </a:p>
          <a:p>
            <a:r>
              <a:rPr lang="ko-KR" altLang="en-US" sz="1200" dirty="0"/>
              <a:t>  //이때 속도와 센서가 보낸 시간을 이용하여 거리를 계산</a:t>
            </a:r>
          </a:p>
          <a:p>
            <a:r>
              <a:rPr lang="ko-KR" altLang="en-US" sz="1200" dirty="0"/>
              <a:t>  //왕복해서 </a:t>
            </a:r>
            <a:r>
              <a:rPr lang="ko-KR" altLang="en-US" sz="1200" dirty="0" err="1"/>
              <a:t>오는것이므로</a:t>
            </a:r>
            <a:r>
              <a:rPr lang="ko-KR" altLang="en-US" sz="1200" dirty="0"/>
              <a:t> 결과를 2로 나누어 줌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double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</a:t>
            </a:r>
            <a:r>
              <a:rPr lang="ko-KR" altLang="en-US" sz="1200" dirty="0"/>
              <a:t> = ((340*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)/10000)/2;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 smtClean="0"/>
              <a:t>Serial.print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:  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dist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 smtClean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(100);</a:t>
            </a:r>
          </a:p>
          <a:p>
            <a:r>
              <a:rPr lang="ko-KR" altLang="en-US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160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76875" y="557391"/>
            <a:ext cx="6324600" cy="618630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/*거리에 따라 LED 표시*/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trig</a:t>
            </a:r>
            <a:r>
              <a:rPr lang="ko-KR" altLang="en-US" sz="1200" dirty="0"/>
              <a:t> = 2;          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echo</a:t>
            </a:r>
            <a:r>
              <a:rPr lang="ko-KR" altLang="en-US" sz="1200" dirty="0"/>
              <a:t> = 3;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RED = 8;       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YELLOW = 9;     </a:t>
            </a:r>
          </a:p>
          <a:p>
            <a:r>
              <a:rPr lang="ko-KR" altLang="en-US" sz="1200" dirty="0" err="1"/>
              <a:t>int</a:t>
            </a:r>
            <a:r>
              <a:rPr lang="ko-KR" altLang="en-US" sz="1200" dirty="0"/>
              <a:t> GREEN = 10;    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setup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Serial.begin</a:t>
            </a:r>
            <a:r>
              <a:rPr lang="ko-KR" altLang="en-US" sz="1200" dirty="0"/>
              <a:t>(9600);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</a:t>
            </a:r>
            <a:r>
              <a:rPr lang="ko-KR" altLang="en-US" sz="1200" dirty="0"/>
              <a:t>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</a:t>
            </a:r>
            <a:r>
              <a:rPr lang="ko-KR" altLang="en-US" sz="1200" dirty="0"/>
              <a:t>, INPUT);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(RED, OUTPUT);   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(YELLOW, OUTPUT);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pinMode</a:t>
            </a:r>
            <a:r>
              <a:rPr lang="ko-KR" altLang="en-US" sz="1200" dirty="0"/>
              <a:t>(GREEN, OUTPUT);</a:t>
            </a:r>
          </a:p>
          <a:p>
            <a:r>
              <a:rPr lang="ko-KR" altLang="en-US" sz="1200" dirty="0"/>
              <a:t>}</a:t>
            </a:r>
          </a:p>
          <a:p>
            <a:endParaRPr lang="ko-KR" altLang="en-US" sz="1200" dirty="0"/>
          </a:p>
          <a:p>
            <a:r>
              <a:rPr lang="ko-KR" altLang="en-US" sz="1200" dirty="0" err="1"/>
              <a:t>void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loop</a:t>
            </a:r>
            <a:r>
              <a:rPr lang="ko-KR" altLang="en-US" sz="1200" dirty="0"/>
              <a:t>()</a:t>
            </a:r>
          </a:p>
          <a:p>
            <a:r>
              <a:rPr lang="ko-KR" altLang="en-US" sz="1200" dirty="0"/>
              <a:t>{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</a:t>
            </a:r>
            <a:r>
              <a:rPr lang="ko-KR" altLang="en-US" sz="1200" dirty="0"/>
              <a:t>, HIGH);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delayMicroseconds</a:t>
            </a:r>
            <a:r>
              <a:rPr lang="ko-KR" altLang="en-US" sz="1200" dirty="0"/>
              <a:t>(10);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digitalWrite</a:t>
            </a:r>
            <a:r>
              <a:rPr lang="ko-KR" altLang="en-US" sz="1200" dirty="0"/>
              <a:t>(</a:t>
            </a:r>
            <a:r>
              <a:rPr lang="ko-KR" altLang="en-US" sz="1200" dirty="0" err="1"/>
              <a:t>trig</a:t>
            </a:r>
            <a:r>
              <a:rPr lang="ko-KR" altLang="en-US" sz="1200" dirty="0"/>
              <a:t>, LOW);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// </a:t>
            </a:r>
            <a:r>
              <a:rPr lang="ko-KR" altLang="en-US" sz="1200" dirty="0" err="1"/>
              <a:t>echoPin</a:t>
            </a:r>
            <a:r>
              <a:rPr lang="ko-KR" altLang="en-US" sz="1200" dirty="0"/>
              <a:t> 이 </a:t>
            </a:r>
            <a:r>
              <a:rPr lang="ko-KR" altLang="en-US" sz="1200" dirty="0" err="1"/>
              <a:t>HIGH를</a:t>
            </a:r>
            <a:r>
              <a:rPr lang="ko-KR" altLang="en-US" sz="1200" dirty="0"/>
              <a:t> 유지한 시간을 저장 한다.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unsigned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long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 = </a:t>
            </a:r>
            <a:r>
              <a:rPr lang="ko-KR" altLang="en-US" sz="1200" dirty="0" err="1"/>
              <a:t>pulseIn</a:t>
            </a:r>
            <a:r>
              <a:rPr lang="ko-KR" altLang="en-US" sz="1200" dirty="0"/>
              <a:t>(</a:t>
            </a:r>
            <a:r>
              <a:rPr lang="ko-KR" altLang="en-US" sz="1200" dirty="0" err="1"/>
              <a:t>echo</a:t>
            </a:r>
            <a:r>
              <a:rPr lang="ko-KR" altLang="en-US" sz="1200" dirty="0"/>
              <a:t>, HIGH); </a:t>
            </a:r>
          </a:p>
          <a:p>
            <a:r>
              <a:rPr lang="ko-KR" altLang="en-US" sz="1200" dirty="0"/>
              <a:t>  // HIGH 였을 때 시간(초음파가 보냈다가 다시 들어온 시간)을 가지고 거리를 계산 한다.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 = ((</a:t>
            </a:r>
            <a:r>
              <a:rPr lang="ko-KR" altLang="en-US" sz="1200" dirty="0" err="1"/>
              <a:t>float</a:t>
            </a:r>
            <a:r>
              <a:rPr lang="ko-KR" altLang="en-US" sz="1200" dirty="0"/>
              <a:t>)(340 * </a:t>
            </a:r>
            <a:r>
              <a:rPr lang="ko-KR" altLang="en-US" sz="1200" dirty="0" err="1"/>
              <a:t>duration</a:t>
            </a:r>
            <a:r>
              <a:rPr lang="ko-KR" altLang="en-US" sz="1200" dirty="0"/>
              <a:t>) / 10000) / 2;  </a:t>
            </a:r>
          </a:p>
          <a:p>
            <a:r>
              <a:rPr lang="ko-KR" altLang="en-US" sz="1200" dirty="0"/>
              <a:t>  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</a:t>
            </a:r>
            <a:r>
              <a:rPr lang="ko-KR" altLang="en-US" sz="1200" dirty="0"/>
              <a:t>(</a:t>
            </a:r>
            <a:r>
              <a:rPr lang="ko-KR" altLang="en-US" sz="1200" dirty="0" err="1"/>
              <a:t>distance</a:t>
            </a:r>
            <a:r>
              <a:rPr lang="ko-KR" altLang="en-US" sz="1200" dirty="0"/>
              <a:t>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Serial.println</a:t>
            </a:r>
            <a:r>
              <a:rPr lang="ko-KR" altLang="en-US" sz="1200" dirty="0"/>
              <a:t>("</a:t>
            </a:r>
            <a:r>
              <a:rPr lang="ko-KR" altLang="en-US" sz="1200" dirty="0" err="1"/>
              <a:t>cm</a:t>
            </a:r>
            <a:r>
              <a:rPr lang="ko-KR" altLang="en-US" sz="1200" dirty="0"/>
              <a:t>");</a:t>
            </a:r>
          </a:p>
          <a:p>
            <a:r>
              <a:rPr lang="ko-KR" altLang="en-US" sz="1200" dirty="0"/>
              <a:t>  </a:t>
            </a:r>
            <a:r>
              <a:rPr lang="ko-KR" altLang="en-US" sz="1200" dirty="0" err="1"/>
              <a:t>delay</a:t>
            </a:r>
            <a:r>
              <a:rPr lang="ko-KR" altLang="en-US" sz="1200" dirty="0"/>
              <a:t>(100</a:t>
            </a:r>
            <a:r>
              <a:rPr lang="ko-KR" altLang="en-US" sz="1200" dirty="0" smtClean="0"/>
              <a:t>);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5986" y="121254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 거리 센서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(4</a:t>
            </a:r>
            <a:r>
              <a:rPr lang="ko-KR" altLang="en-US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pin) - 1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62475"/>
            <a:ext cx="3933825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7297" l="4755" r="97483">
                        <a14:foregroundMark x1="7972" y1="34985" x2="48951" y2="35135"/>
                        <a14:foregroundMark x1="89650" y1="36787" x2="89510" y2="94294"/>
                        <a14:foregroundMark x1="89650" y1="92342" x2="89371" y2="81381"/>
                        <a14:foregroundMark x1="89790" y1="86486" x2="89510" y2="81532"/>
                        <a14:foregroundMark x1="56084" y1="93243" x2="63776" y2="93243"/>
                        <a14:foregroundMark x1="55664" y1="94144" x2="55804" y2="36637"/>
                        <a14:foregroundMark x1="58462" y1="91592" x2="51469" y2="91141"/>
                        <a14:foregroundMark x1="50070" y1="93994" x2="8392" y2="93844"/>
                        <a14:foregroundMark x1="7972" y1="94144" x2="6853" y2="92643"/>
                        <a14:foregroundMark x1="6853" y1="92192" x2="6853" y2="72072"/>
                        <a14:foregroundMark x1="7273" y1="72072" x2="9231" y2="72072"/>
                        <a14:foregroundMark x1="11329" y1="68168" x2="7133" y2="67417"/>
                        <a14:foregroundMark x1="7133" y1="66967" x2="6713" y2="36336"/>
                        <a14:foregroundMark x1="7133" y1="36336" x2="7972" y2="35135"/>
                        <a14:foregroundMark x1="49930" y1="35886" x2="50490" y2="54655"/>
                        <a14:foregroundMark x1="43776" y1="67417" x2="45594" y2="66366"/>
                        <a14:foregroundMark x1="45734" y1="65766" x2="45874" y2="56006"/>
                        <a14:foregroundMark x1="46713" y1="55856" x2="49790" y2="55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923926"/>
            <a:ext cx="5511699" cy="51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9940</TotalTime>
  <Words>4059</Words>
  <Application>Microsoft Office PowerPoint</Application>
  <PresentationFormat>와이드스크린</PresentationFormat>
  <Paragraphs>862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isadora</dc:creator>
  <cp:lastModifiedBy>isadora</cp:lastModifiedBy>
  <cp:revision>70</cp:revision>
  <dcterms:created xsi:type="dcterms:W3CDTF">2025-05-25T06:59:37Z</dcterms:created>
  <dcterms:modified xsi:type="dcterms:W3CDTF">2025-06-08T08:18:56Z</dcterms:modified>
</cp:coreProperties>
</file>